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4"/>
  </p:sldMasterIdLst>
  <p:notesMasterIdLst>
    <p:notesMasterId r:id="rId32"/>
  </p:notesMasterIdLst>
  <p:sldIdLst>
    <p:sldId id="256" r:id="rId5"/>
    <p:sldId id="495" r:id="rId6"/>
    <p:sldId id="257" r:id="rId7"/>
    <p:sldId id="258" r:id="rId8"/>
    <p:sldId id="497" r:id="rId9"/>
    <p:sldId id="259" r:id="rId10"/>
    <p:sldId id="262" r:id="rId11"/>
    <p:sldId id="263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487" r:id="rId21"/>
    <p:sldId id="278" r:id="rId22"/>
    <p:sldId id="279" r:id="rId23"/>
    <p:sldId id="481" r:id="rId24"/>
    <p:sldId id="499" r:id="rId25"/>
    <p:sldId id="282" r:id="rId26"/>
    <p:sldId id="434" r:id="rId27"/>
    <p:sldId id="280" r:id="rId28"/>
    <p:sldId id="281" r:id="rId29"/>
    <p:sldId id="480" r:id="rId30"/>
    <p:sldId id="287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Martian Mono" panose="020B0604020202020204" charset="0"/>
      <p:regular r:id="rId41"/>
    </p:embeddedFont>
    <p:embeddedFont>
      <p:font typeface="NY Botanical Gothic Extrabold" panose="020B0604020202020204" charset="0"/>
      <p:bold r:id="rId42"/>
    </p:embeddedFont>
    <p:embeddedFont>
      <p:font typeface="Questrial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jieli, Elizabeth" initials="EG" lastIdx="1" clrIdx="0">
    <p:extLst>
      <p:ext uri="{19B8F6BF-5375-455C-9EA6-DF929625EA0E}">
        <p15:presenceInfo xmlns:p15="http://schemas.microsoft.com/office/powerpoint/2012/main" userId="Gjieli, Elizabe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8CEB4B"/>
    <a:srgbClr val="397E26"/>
    <a:srgbClr val="008E40"/>
    <a:srgbClr val="C8EACA"/>
    <a:srgbClr val="CCFFFF"/>
    <a:srgbClr val="E1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80B4FE-C611-4FEE-9EFD-070B507785DB}">
  <a:tblStyle styleId="{7B80B4FE-C611-4FEE-9EFD-070B507785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298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52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convert UTM to latitude/longitude, use the RCN UTM Calculator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convert UTM to latitude/longitude, use the RCN UTM Calculator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526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georeferencing?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georeferencing?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530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02336" y="228600"/>
            <a:ext cx="113793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Georgia"/>
              <a:buNone/>
              <a:defRPr sz="33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7721600" y="6404984"/>
            <a:ext cx="4059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406400" y="6410848"/>
            <a:ext cx="4775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5815584" y="1026373"/>
            <a:ext cx="6096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402336" y="1527048"/>
            <a:ext cx="113385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4332" algn="l" rtl="0">
              <a:spcBef>
                <a:spcPts val="540"/>
              </a:spcBef>
              <a:spcAft>
                <a:spcPts val="0"/>
              </a:spcAft>
              <a:buClr>
                <a:schemeClr val="accent1"/>
              </a:buClr>
              <a:buSzPts val="2295"/>
              <a:buFont typeface="Noto Sans Symbols"/>
              <a:buChar char="●"/>
              <a:defRPr sz="2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26390" algn="l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23850" algn="l" rtl="0"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>
              <a:spcBef>
                <a:spcPts val="2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spcBef>
                <a:spcPts val="21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210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210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100"/>
              </a:spcBef>
              <a:spcAft>
                <a:spcPts val="210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_HEADER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  <a:defRPr sz="5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None/>
              <a:defRPr sz="1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14"/>
          <p:cNvCxnSpPr/>
          <p:nvPr/>
        </p:nvCxnSpPr>
        <p:spPr>
          <a:xfrm rot="10800000">
            <a:off x="8386842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4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rotWithShape="1">
            <a:blip r:embed="rId2">
              <a:alphaModFix/>
            </a:blip>
            <a:tile tx="-133350" ty="-6350" sx="50002" sy="50002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0" y="0"/>
            <a:ext cx="2031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11988800" y="19050"/>
            <a:ext cx="2031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203200" y="2286000"/>
            <a:ext cx="117774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207264" y="142352"/>
            <a:ext cx="117774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824568" y="2743200"/>
            <a:ext cx="864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21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2100"/>
              </a:spcBef>
              <a:spcAft>
                <a:spcPts val="0"/>
              </a:spcAft>
              <a:buClr>
                <a:schemeClr val="accent4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21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spcBef>
                <a:spcPts val="210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spcBef>
                <a:spcPts val="210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spcBef>
                <a:spcPts val="2100"/>
              </a:spcBef>
              <a:spcAft>
                <a:spcPts val="210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195072" y="6391657"/>
            <a:ext cx="117774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203200" y="152400"/>
            <a:ext cx="117774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ftr" idx="11"/>
          </p:nvPr>
        </p:nvSpPr>
        <p:spPr>
          <a:xfrm>
            <a:off x="406400" y="6410848"/>
            <a:ext cx="4775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dt" idx="10"/>
          </p:nvPr>
        </p:nvSpPr>
        <p:spPr>
          <a:xfrm>
            <a:off x="7721600" y="6404984"/>
            <a:ext cx="4059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88" name="Google Shape;88;p16"/>
          <p:cNvCxnSpPr/>
          <p:nvPr/>
        </p:nvCxnSpPr>
        <p:spPr>
          <a:xfrm>
            <a:off x="203200" y="2438400"/>
            <a:ext cx="117774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9" name="Google Shape;89;p16"/>
          <p:cNvSpPr/>
          <p:nvPr/>
        </p:nvSpPr>
        <p:spPr>
          <a:xfrm>
            <a:off x="5689600" y="2115312"/>
            <a:ext cx="8127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5815584" y="2209800"/>
            <a:ext cx="5607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91200" y="2199451"/>
            <a:ext cx="6096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7A9798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geo-locate.org/web/WebGeoref.aspx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geo-locate.org/web/WebGeoref.aspx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hyperlink" Target="https://www.usgs.gov/faqs/what-does-term-utm-mean-utm-better-or-more-accurate-latitudelongitude#:~:text=UTM%20is%20the%20acronym%20for%20Universal%20Transverse%20Mercator%2C,at%20180-degrees%20longitude%20and%20increasing%20to%20the%20east." TargetMode="External"/><Relationship Id="rId4" Type="http://schemas.openxmlformats.org/officeDocument/2006/relationships/hyperlink" Target="https://en.wikipedia.org/wiki/Public_Land_Survey_Syste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legallandconverter.com/p43.html" TargetMode="External"/><Relationship Id="rId5" Type="http://schemas.openxmlformats.org/officeDocument/2006/relationships/hyperlink" Target="https://geo-locate.org/web/WebGeoref.aspx" TargetMode="External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://rcn.montana.edu/Resources/Converter.aspx" TargetMode="Externa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hyperlink" Target="http://rcn.montana.edu/Resources/Converter.aspx" TargetMode="Externa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ghosttowns.com/states/ca/mercedfalls.html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mapcarta.com/" TargetMode="External"/><Relationship Id="rId13" Type="http://schemas.openxmlformats.org/officeDocument/2006/relationships/hyperlink" Target="https://www.getty.edu/research/tools/vocabularies/tgn/index.html" TargetMode="External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www.openstreetmap.org/" TargetMode="External"/><Relationship Id="rId12" Type="http://schemas.openxmlformats.org/officeDocument/2006/relationships/hyperlink" Target="https://www.usgs.gov/us-board-on-geographic-names" TargetMode="External"/><Relationship Id="rId2" Type="http://schemas.openxmlformats.org/officeDocument/2006/relationships/audio" Target="../media/media27.m4a"/><Relationship Id="rId16" Type="http://schemas.openxmlformats.org/officeDocument/2006/relationships/image" Target="../media/image4.png"/><Relationship Id="rId1" Type="http://schemas.microsoft.com/office/2007/relationships/media" Target="../media/media27.m4a"/><Relationship Id="rId6" Type="http://schemas.openxmlformats.org/officeDocument/2006/relationships/hyperlink" Target="https://wikimapia.org/" TargetMode="External"/><Relationship Id="rId11" Type="http://schemas.openxmlformats.org/officeDocument/2006/relationships/hyperlink" Target="https://travelingluck.com/index.html" TargetMode="External"/><Relationship Id="rId5" Type="http://schemas.openxmlformats.org/officeDocument/2006/relationships/hyperlink" Target="https://www.geonames.org/" TargetMode="External"/><Relationship Id="rId15" Type="http://schemas.openxmlformats.org/officeDocument/2006/relationships/hyperlink" Target="https://maps.lib.utexas.edu/maps/index.html" TargetMode="External"/><Relationship Id="rId10" Type="http://schemas.openxmlformats.org/officeDocument/2006/relationships/hyperlink" Target="https://peakery.com/" TargetMode="External"/><Relationship Id="rId4" Type="http://schemas.openxmlformats.org/officeDocument/2006/relationships/notesSlide" Target="../notesSlides/notesSlide24.xml"/><Relationship Id="rId9" Type="http://schemas.openxmlformats.org/officeDocument/2006/relationships/hyperlink" Target="http://www.statoids.com/" TargetMode="External"/><Relationship Id="rId14" Type="http://schemas.openxmlformats.org/officeDocument/2006/relationships/hyperlink" Target="https://www.fallingrain.com/world/index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0.xml"/><Relationship Id="rId7" Type="http://schemas.openxmlformats.org/officeDocument/2006/relationships/hyperlink" Target="https://doi.org/10.15468/doc-gg7h-s853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georeferencing.org/docs/GeoreferencingQuickGuide.pdf" TargetMode="External"/><Relationship Id="rId5" Type="http://schemas.openxmlformats.org/officeDocument/2006/relationships/hyperlink" Target="https://doi.org/10.35035/e09p-h128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maps/" TargetMode="External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earth.google.com/web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geo-locate.org/web/WebGeoref.aspx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google.com/maps" TargetMode="External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mapper.acme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t="8402" b="11417"/>
          <a:stretch/>
        </p:blipFill>
        <p:spPr>
          <a:xfrm>
            <a:off x="0" y="0"/>
            <a:ext cx="12316524" cy="52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>
            <a:spLocks noGrp="1"/>
          </p:cNvSpPr>
          <p:nvPr>
            <p:ph type="ctrTitle"/>
          </p:nvPr>
        </p:nvSpPr>
        <p:spPr>
          <a:xfrm>
            <a:off x="4419600" y="5808311"/>
            <a:ext cx="777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959"/>
              <a:buFont typeface="Questrial"/>
              <a:buNone/>
            </a:pPr>
            <a:r>
              <a:rPr lang="en-US" sz="3959" b="1" i="0" u="none" strike="noStrike" cap="none" dirty="0">
                <a:solidFill>
                  <a:srgbClr val="0C0C0C"/>
                </a:solidFill>
                <a:latin typeface="GT Super Text" panose="00000500000000000000" pitchFamily="50" charset="0"/>
              </a:rPr>
              <a:t>Georeferencing Specimen Localities</a:t>
            </a:r>
            <a:br>
              <a:rPr lang="en-US" sz="2430" i="0" u="none" strike="noStrike" cap="none" dirty="0">
                <a:solidFill>
                  <a:srgbClr val="0C0C0C"/>
                </a:solidFill>
                <a:latin typeface="GT Super Text" panose="00000500000000000000" pitchFamily="50" charset="0"/>
              </a:rPr>
            </a:br>
            <a:r>
              <a:rPr lang="en-US" sz="4500" b="0" i="0" u="none" strike="noStrike" cap="none" dirty="0">
                <a:solidFill>
                  <a:srgbClr val="0C0C0C"/>
                </a:solidFill>
                <a:latin typeface="GT Super Text" panose="00000500000000000000" pitchFamily="50" charset="0"/>
                <a:ea typeface="Questrial"/>
                <a:cs typeface="Questrial"/>
                <a:sym typeface="Questrial"/>
              </a:rPr>
              <a:t> </a:t>
            </a:r>
            <a:endParaRPr sz="4500" b="0" i="0" u="none" strike="noStrike" cap="none" dirty="0">
              <a:solidFill>
                <a:srgbClr val="0C0C0C"/>
              </a:solidFill>
              <a:latin typeface="GT Super Text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1495" y="6533661"/>
            <a:ext cx="7157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GT Super Text" panose="00000500000000000000" pitchFamily="50" charset="0"/>
              </a:rPr>
              <a:t>Elizabeth Gjieli, Geographical Information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F9E38-B6FF-4118-87D9-8633DAC15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4" y="5549303"/>
            <a:ext cx="3725890" cy="113824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65CD9E3-92C5-454D-95A3-A64F79435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6"/>
    </mc:Choice>
    <mc:Fallback>
      <p:transition spd="slow" advTm="3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 rotWithShape="1">
          <a:blip r:embed="rId5">
            <a:alphaModFix/>
          </a:blip>
          <a:srcRect t="12186"/>
          <a:stretch/>
        </p:blipFill>
        <p:spPr>
          <a:xfrm>
            <a:off x="1580225" y="1020933"/>
            <a:ext cx="9474786" cy="62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/>
          <p:nvPr/>
        </p:nvSpPr>
        <p:spPr>
          <a:xfrm>
            <a:off x="1859179" y="3388919"/>
            <a:ext cx="3266982" cy="946710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Right-click on the location, select </a:t>
            </a:r>
            <a:endParaRPr sz="1800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“Measure distance”</a:t>
            </a: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</a:endParaRPr>
          </a:p>
        </p:txBody>
      </p:sp>
      <p:sp>
        <p:nvSpPr>
          <p:cNvPr id="235" name="Google Shape;235;p32"/>
          <p:cNvSpPr/>
          <p:nvPr/>
        </p:nvSpPr>
        <p:spPr>
          <a:xfrm>
            <a:off x="5806440" y="4640579"/>
            <a:ext cx="1442085" cy="233261"/>
          </a:xfrm>
          <a:prstGeom prst="rect">
            <a:avLst/>
          </a:prstGeom>
          <a:noFill/>
          <a:ln w="63500" cap="flat" cmpd="sng">
            <a:solidFill>
              <a:srgbClr val="8CEB4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5577840" y="3726180"/>
            <a:ext cx="22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Measure Distance</a:t>
            </a:r>
          </a:p>
        </p:txBody>
      </p:sp>
      <p:sp>
        <p:nvSpPr>
          <p:cNvPr id="10" name="Google Shape;234;p32">
            <a:extLst>
              <a:ext uri="{FF2B5EF4-FFF2-40B4-BE49-F238E27FC236}">
                <a16:creationId xmlns:a16="http://schemas.microsoft.com/office/drawing/2014/main" id="{682460D4-EF2D-45BF-8A44-79BAC9503DE6}"/>
              </a:ext>
            </a:extLst>
          </p:cNvPr>
          <p:cNvSpPr txBox="1"/>
          <p:nvPr/>
        </p:nvSpPr>
        <p:spPr>
          <a:xfrm>
            <a:off x="7492753" y="5165932"/>
            <a:ext cx="3193798" cy="1190480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Bonus: This tool also serves as a great way to pin a place on the map</a:t>
            </a: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</a:endParaRPr>
          </a:p>
        </p:txBody>
      </p:sp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5E6BCB4C-38AC-4E85-AD2C-0BB6CCB0F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8310" y="3306014"/>
            <a:ext cx="556260" cy="5562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67469D-5E45-4CE6-8A0C-8A44AF148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5"/>
    </mc:Choice>
    <mc:Fallback>
      <p:transition spd="slow" advTm="14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3"/>
          <p:cNvPicPr preferRelativeResize="0"/>
          <p:nvPr/>
        </p:nvPicPr>
        <p:blipFill rotWithShape="1">
          <a:blip r:embed="rId5">
            <a:alphaModFix/>
          </a:blip>
          <a:srcRect t="12922" b="8086"/>
          <a:stretch/>
        </p:blipFill>
        <p:spPr>
          <a:xfrm>
            <a:off x="1567719" y="1100831"/>
            <a:ext cx="9525739" cy="563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/>
          <p:nvPr/>
        </p:nvSpPr>
        <p:spPr>
          <a:xfrm>
            <a:off x="5544385" y="1686525"/>
            <a:ext cx="4251961" cy="1175738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Left-click on the map to measure a linear segment. The nodes may be adjusted/deleted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5486400" y="3726180"/>
            <a:ext cx="22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33"/>
          <p:cNvCxnSpPr/>
          <p:nvPr/>
        </p:nvCxnSpPr>
        <p:spPr>
          <a:xfrm flipH="1">
            <a:off x="10075258" y="3672091"/>
            <a:ext cx="80010" cy="183826"/>
          </a:xfrm>
          <a:prstGeom prst="straightConnector1">
            <a:avLst/>
          </a:prstGeom>
          <a:noFill/>
          <a:ln w="349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Measuring Distance</a:t>
            </a: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D31886C1-BDC6-4E7A-BFC7-028472BF7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391732">
            <a:off x="6190243" y="3268980"/>
            <a:ext cx="914400" cy="914400"/>
          </a:xfrm>
          <a:prstGeom prst="rect">
            <a:avLst/>
          </a:prstGeom>
        </p:spPr>
      </p:pic>
      <p:pic>
        <p:nvPicPr>
          <p:cNvPr id="17" name="Graphic 16" descr="Line arrow Straight">
            <a:extLst>
              <a:ext uri="{FF2B5EF4-FFF2-40B4-BE49-F238E27FC236}">
                <a16:creationId xmlns:a16="http://schemas.microsoft.com/office/drawing/2014/main" id="{FC1493A8-FC3D-47A2-83C5-625B886FA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579086" y="2941517"/>
            <a:ext cx="914400" cy="914400"/>
          </a:xfrm>
          <a:prstGeom prst="rect">
            <a:avLst/>
          </a:prstGeom>
        </p:spPr>
      </p:pic>
      <p:pic>
        <p:nvPicPr>
          <p:cNvPr id="18" name="Graphic 17" descr="Line arrow Straight">
            <a:extLst>
              <a:ext uri="{FF2B5EF4-FFF2-40B4-BE49-F238E27FC236}">
                <a16:creationId xmlns:a16="http://schemas.microsoft.com/office/drawing/2014/main" id="{6A5610D0-7B8A-4444-885B-1AEB6A813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269948">
            <a:off x="8827172" y="3268980"/>
            <a:ext cx="914400" cy="914400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DB578353-84DD-483A-A327-9267C89072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4385" y="3290894"/>
            <a:ext cx="556260" cy="5562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11B880-EC85-4331-995B-CC06005E3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4"/>
    </mc:Choice>
    <mc:Fallback>
      <p:transition spd="slow" advTm="1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4"/>
          <p:cNvPicPr preferRelativeResize="0"/>
          <p:nvPr/>
        </p:nvPicPr>
        <p:blipFill rotWithShape="1">
          <a:blip r:embed="rId5">
            <a:alphaModFix/>
          </a:blip>
          <a:srcRect t="8692" b="5223"/>
          <a:stretch/>
        </p:blipFill>
        <p:spPr>
          <a:xfrm>
            <a:off x="1687115" y="1023573"/>
            <a:ext cx="8817769" cy="570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/>
          <p:nvPr/>
        </p:nvSpPr>
        <p:spPr>
          <a:xfrm>
            <a:off x="4660777" y="1482571"/>
            <a:ext cx="3533311" cy="4793942"/>
          </a:xfrm>
          <a:prstGeom prst="rect">
            <a:avLst/>
          </a:prstGeom>
          <a:noFill/>
          <a:ln w="11425" cap="flat" cmpd="sng">
            <a:solidFill>
              <a:srgbClr val="98483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Radial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233" y="2950622"/>
            <a:ext cx="4017411" cy="923330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</a:rPr>
              <a:t>Measure Distance Tool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</a:rPr>
              <a:t>is used to measure a feature’s radial</a:t>
            </a:r>
          </a:p>
        </p:txBody>
      </p:sp>
      <p:sp>
        <p:nvSpPr>
          <p:cNvPr id="3" name="Right Brace 2"/>
          <p:cNvSpPr/>
          <p:nvPr/>
        </p:nvSpPr>
        <p:spPr>
          <a:xfrm rot="1430224">
            <a:off x="5853446" y="3902418"/>
            <a:ext cx="1281399" cy="2833786"/>
          </a:xfrm>
          <a:prstGeom prst="rightBrace">
            <a:avLst>
              <a:gd name="adj1" fmla="val 23850"/>
              <a:gd name="adj2" fmla="val 53198"/>
            </a:avLst>
          </a:prstGeom>
          <a:noFill/>
          <a:ln w="101600">
            <a:solidFill>
              <a:srgbClr val="8CE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Google Shape;259;p34"/>
          <p:cNvSpPr txBox="1"/>
          <p:nvPr/>
        </p:nvSpPr>
        <p:spPr>
          <a:xfrm>
            <a:off x="6755022" y="5782768"/>
            <a:ext cx="1184923" cy="396240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Radial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Martian Mono" panose="020B0009020000000004" pitchFamily="49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4A7610-7E87-4902-B41D-3F834C24C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9"/>
    </mc:Choice>
    <mc:Fallback>
      <p:transition spd="slow" advTm="2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5"/>
          <p:cNvPicPr preferRelativeResize="0"/>
          <p:nvPr/>
        </p:nvPicPr>
        <p:blipFill rotWithShape="1">
          <a:blip r:embed="rId5">
            <a:alphaModFix/>
          </a:blip>
          <a:srcRect t="4223" b="20982"/>
          <a:stretch/>
        </p:blipFill>
        <p:spPr>
          <a:xfrm>
            <a:off x="1533236" y="1302327"/>
            <a:ext cx="9642764" cy="552334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/>
          <p:nvPr/>
        </p:nvSpPr>
        <p:spPr>
          <a:xfrm>
            <a:off x="2895600" y="1066801"/>
            <a:ext cx="4526400" cy="323100"/>
          </a:xfrm>
          <a:prstGeom prst="wedgeRectCallout">
            <a:avLst>
              <a:gd name="adj1" fmla="val -19667"/>
              <a:gd name="adj2" fmla="val 95802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http://museum.tulane.edu/geolocate/default.html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35"/>
          <p:cNvGrpSpPr/>
          <p:nvPr/>
        </p:nvGrpSpPr>
        <p:grpSpPr>
          <a:xfrm>
            <a:off x="8124614" y="181659"/>
            <a:ext cx="762015" cy="762016"/>
            <a:chOff x="4648200" y="1524000"/>
            <a:chExt cx="1066800" cy="1066801"/>
          </a:xfrm>
        </p:grpSpPr>
        <p:pic>
          <p:nvPicPr>
            <p:cNvPr id="270" name="Google Shape;270;p35"/>
            <p:cNvPicPr preferRelativeResize="0"/>
            <p:nvPr/>
          </p:nvPicPr>
          <p:blipFill rotWithShape="1">
            <a:blip r:embed="rId6">
              <a:alphaModFix/>
            </a:blip>
            <a:srcRect l="38124" t="15624" r="53125" b="73438"/>
            <a:stretch/>
          </p:blipFill>
          <p:spPr>
            <a:xfrm>
              <a:off x="4648200" y="1524000"/>
              <a:ext cx="1066800" cy="1066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5"/>
            <p:cNvSpPr/>
            <p:nvPr/>
          </p:nvSpPr>
          <p:spPr>
            <a:xfrm>
              <a:off x="4648200" y="2286000"/>
              <a:ext cx="228600" cy="304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273" name="Google Shape;273;p35"/>
          <p:cNvSpPr txBox="1"/>
          <p:nvPr/>
        </p:nvSpPr>
        <p:spPr>
          <a:xfrm>
            <a:off x="142043" y="3352800"/>
            <a:ext cx="2829632" cy="1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Martian Mono" panose="020B0009020000000004" pitchFamily="49" charset="0"/>
              </a:rPr>
              <a:t>Works best for U.S., Canada, and Europe</a:t>
            </a:r>
            <a:endParaRPr sz="20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1675" y="6040581"/>
            <a:ext cx="1803525" cy="78509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GEOLocate</a:t>
            </a:r>
          </a:p>
        </p:txBody>
      </p:sp>
      <p:sp>
        <p:nvSpPr>
          <p:cNvPr id="3" name="TextBox 2"/>
          <p:cNvSpPr txBox="1"/>
          <p:nvPr/>
        </p:nvSpPr>
        <p:spPr>
          <a:xfrm rot="21154012">
            <a:off x="6362043" y="4750537"/>
            <a:ext cx="5339923" cy="461665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Martian Mono" panose="020B0009020000000004" pitchFamily="49" charset="0"/>
              </a:rPr>
              <a:t>Automates georeferencing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82337" y="6382366"/>
            <a:ext cx="139772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20768F-5BEA-4E50-9354-AB5C5693E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1"/>
    </mc:Choice>
    <mc:Fallback>
      <p:transition spd="slow" advTm="2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6"/>
          <p:cNvGrpSpPr/>
          <p:nvPr/>
        </p:nvGrpSpPr>
        <p:grpSpPr>
          <a:xfrm>
            <a:off x="2136649" y="879856"/>
            <a:ext cx="7904389" cy="5901944"/>
            <a:chOff x="612648" y="685800"/>
            <a:chExt cx="7904389" cy="5901944"/>
          </a:xfrm>
        </p:grpSpPr>
        <p:pic>
          <p:nvPicPr>
            <p:cNvPr id="279" name="Google Shape;279;p36"/>
            <p:cNvPicPr preferRelativeResize="0"/>
            <p:nvPr/>
          </p:nvPicPr>
          <p:blipFill rotWithShape="1">
            <a:blip r:embed="rId5">
              <a:alphaModFix/>
            </a:blip>
            <a:srcRect l="14952" t="12850" r="14953" b="21729"/>
            <a:stretch/>
          </p:blipFill>
          <p:spPr>
            <a:xfrm>
              <a:off x="612648" y="685800"/>
              <a:ext cx="7904389" cy="59019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0" name="Google Shape;280;p36"/>
            <p:cNvGrpSpPr/>
            <p:nvPr/>
          </p:nvGrpSpPr>
          <p:grpSpPr>
            <a:xfrm>
              <a:off x="685800" y="1014984"/>
              <a:ext cx="7763256" cy="5563124"/>
              <a:chOff x="685800" y="1014984"/>
              <a:chExt cx="7763256" cy="5563124"/>
            </a:xfrm>
          </p:grpSpPr>
          <p:sp>
            <p:nvSpPr>
              <p:cNvPr id="281" name="Google Shape;281;p36"/>
              <p:cNvSpPr/>
              <p:nvPr/>
            </p:nvSpPr>
            <p:spPr>
              <a:xfrm>
                <a:off x="685800" y="1435608"/>
                <a:ext cx="381000" cy="457200"/>
              </a:xfrm>
              <a:prstGeom prst="ellipse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282" name="Google Shape;282;p36"/>
              <p:cNvSpPr/>
              <p:nvPr/>
            </p:nvSpPr>
            <p:spPr>
              <a:xfrm>
                <a:off x="722376" y="1905000"/>
                <a:ext cx="304800" cy="457200"/>
              </a:xfrm>
              <a:prstGeom prst="ellipse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283" name="Google Shape;283;p36"/>
              <p:cNvSpPr/>
              <p:nvPr/>
            </p:nvSpPr>
            <p:spPr>
              <a:xfrm>
                <a:off x="7452360" y="5181600"/>
                <a:ext cx="990600" cy="152400"/>
              </a:xfrm>
              <a:prstGeom prst="rect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284" name="Google Shape;284;p36"/>
              <p:cNvSpPr/>
              <p:nvPr/>
            </p:nvSpPr>
            <p:spPr>
              <a:xfrm>
                <a:off x="762000" y="5084064"/>
                <a:ext cx="533400" cy="228600"/>
              </a:xfrm>
              <a:prstGeom prst="rect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285" name="Google Shape;285;p36"/>
              <p:cNvSpPr/>
              <p:nvPr/>
            </p:nvSpPr>
            <p:spPr>
              <a:xfrm>
                <a:off x="8220456" y="1371600"/>
                <a:ext cx="219456" cy="173736"/>
              </a:xfrm>
              <a:prstGeom prst="rect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8275320" y="1618488"/>
                <a:ext cx="173736" cy="182880"/>
              </a:xfrm>
              <a:prstGeom prst="rect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704088" y="5733288"/>
                <a:ext cx="685800" cy="762000"/>
              </a:xfrm>
              <a:prstGeom prst="rect">
                <a:avLst/>
              </a:prstGeom>
              <a:noFill/>
              <a:ln w="31750" cap="flat" cmpd="sng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cxnSp>
            <p:nvCxnSpPr>
              <p:cNvPr id="288" name="Google Shape;288;p36"/>
              <p:cNvCxnSpPr/>
              <p:nvPr/>
            </p:nvCxnSpPr>
            <p:spPr>
              <a:xfrm rot="10800000">
                <a:off x="1447800" y="6400800"/>
                <a:ext cx="2590800" cy="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89" name="Google Shape;289;p36"/>
              <p:cNvCxnSpPr/>
              <p:nvPr/>
            </p:nvCxnSpPr>
            <p:spPr>
              <a:xfrm flipH="1">
                <a:off x="3733800" y="5791200"/>
                <a:ext cx="838200" cy="15240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90" name="Google Shape;290;p36"/>
              <p:cNvCxnSpPr/>
              <p:nvPr/>
            </p:nvCxnSpPr>
            <p:spPr>
              <a:xfrm flipH="1">
                <a:off x="1295400" y="4953000"/>
                <a:ext cx="533400" cy="15240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91" name="Google Shape;291;p36"/>
              <p:cNvCxnSpPr/>
              <p:nvPr/>
            </p:nvCxnSpPr>
            <p:spPr>
              <a:xfrm rot="10800000">
                <a:off x="1066800" y="2133600"/>
                <a:ext cx="990600" cy="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292" name="Google Shape;292;p36"/>
              <p:cNvCxnSpPr/>
              <p:nvPr/>
            </p:nvCxnSpPr>
            <p:spPr>
              <a:xfrm rot="10800000">
                <a:off x="1066800" y="1676400"/>
                <a:ext cx="990600" cy="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293" name="Google Shape;293;p36"/>
              <p:cNvSpPr txBox="1"/>
              <p:nvPr/>
            </p:nvSpPr>
            <p:spPr>
              <a:xfrm>
                <a:off x="2002536" y="1490472"/>
                <a:ext cx="22098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Pan around map</a:t>
                </a:r>
                <a:endParaRPr>
                  <a:latin typeface="+mj-lt"/>
                </a:endParaRPr>
              </a:p>
            </p:txBody>
          </p:sp>
          <p:sp>
            <p:nvSpPr>
              <p:cNvPr id="294" name="Google Shape;294;p36"/>
              <p:cNvSpPr txBox="1"/>
              <p:nvPr/>
            </p:nvSpPr>
            <p:spPr>
              <a:xfrm>
                <a:off x="2002536" y="1947672"/>
                <a:ext cx="22098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Zoom tool</a:t>
                </a:r>
                <a:endParaRPr>
                  <a:latin typeface="+mj-lt"/>
                </a:endParaRPr>
              </a:p>
            </p:txBody>
          </p:sp>
          <p:sp>
            <p:nvSpPr>
              <p:cNvPr id="295" name="Google Shape;295;p36"/>
              <p:cNvSpPr txBox="1"/>
              <p:nvPr/>
            </p:nvSpPr>
            <p:spPr>
              <a:xfrm>
                <a:off x="1773936" y="4773168"/>
                <a:ext cx="22098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Map scale</a:t>
                </a:r>
                <a:endParaRPr>
                  <a:latin typeface="+mj-lt"/>
                </a:endParaRPr>
              </a:p>
            </p:txBody>
          </p:sp>
          <p:sp>
            <p:nvSpPr>
              <p:cNvPr id="296" name="Google Shape;296;p36"/>
              <p:cNvSpPr txBox="1"/>
              <p:nvPr/>
            </p:nvSpPr>
            <p:spPr>
              <a:xfrm>
                <a:off x="4517136" y="5605272"/>
                <a:ext cx="25908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Country drop-down list</a:t>
                </a:r>
                <a:endParaRPr>
                  <a:latin typeface="+mj-lt"/>
                </a:endParaRPr>
              </a:p>
            </p:txBody>
          </p:sp>
          <p:sp>
            <p:nvSpPr>
              <p:cNvPr id="297" name="Google Shape;297;p36"/>
              <p:cNvSpPr txBox="1"/>
              <p:nvPr/>
            </p:nvSpPr>
            <p:spPr>
              <a:xfrm>
                <a:off x="3977640" y="6208776"/>
                <a:ext cx="25908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Locality search fields</a:t>
                </a:r>
                <a:endParaRPr>
                  <a:latin typeface="+mj-lt"/>
                </a:endParaRPr>
              </a:p>
            </p:txBody>
          </p:sp>
          <p:cxnSp>
            <p:nvCxnSpPr>
              <p:cNvPr id="298" name="Google Shape;298;p36"/>
              <p:cNvCxnSpPr/>
              <p:nvPr/>
            </p:nvCxnSpPr>
            <p:spPr>
              <a:xfrm>
                <a:off x="6803136" y="4800600"/>
                <a:ext cx="609600" cy="38100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299" name="Google Shape;299;p36"/>
              <p:cNvSpPr txBox="1"/>
              <p:nvPr/>
            </p:nvSpPr>
            <p:spPr>
              <a:xfrm>
                <a:off x="5410200" y="4230469"/>
                <a:ext cx="19050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Coordinates at cursor position</a:t>
                </a:r>
                <a:endParaRPr>
                  <a:latin typeface="+mj-lt"/>
                </a:endParaRPr>
              </a:p>
            </p:txBody>
          </p:sp>
          <p:cxnSp>
            <p:nvCxnSpPr>
              <p:cNvPr id="300" name="Google Shape;300;p36"/>
              <p:cNvCxnSpPr/>
              <p:nvPr/>
            </p:nvCxnSpPr>
            <p:spPr>
              <a:xfrm>
                <a:off x="7315200" y="1255921"/>
                <a:ext cx="896112" cy="191879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cxnSp>
            <p:nvCxnSpPr>
              <p:cNvPr id="301" name="Google Shape;301;p36"/>
              <p:cNvCxnSpPr/>
              <p:nvPr/>
            </p:nvCxnSpPr>
            <p:spPr>
              <a:xfrm>
                <a:off x="7050024" y="1700784"/>
                <a:ext cx="1216152" cy="0"/>
              </a:xfrm>
              <a:prstGeom prst="straightConnector1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302" name="Google Shape;302;p36"/>
              <p:cNvSpPr txBox="1"/>
              <p:nvPr/>
            </p:nvSpPr>
            <p:spPr>
              <a:xfrm>
                <a:off x="5410200" y="1014984"/>
                <a:ext cx="22098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Full screen view </a:t>
                </a:r>
                <a:endParaRPr>
                  <a:latin typeface="+mj-lt"/>
                </a:endParaRPr>
              </a:p>
            </p:txBody>
          </p:sp>
          <p:sp>
            <p:nvSpPr>
              <p:cNvPr id="303" name="Google Shape;303;p36"/>
              <p:cNvSpPr txBox="1"/>
              <p:nvPr/>
            </p:nvSpPr>
            <p:spPr>
              <a:xfrm>
                <a:off x="4096512" y="1517904"/>
                <a:ext cx="32004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0000"/>
                    </a:solidFill>
                    <a:latin typeface="+mj-lt"/>
                    <a:ea typeface="Georgia"/>
                    <a:cs typeface="Georgia"/>
                    <a:sym typeface="Georgia"/>
                  </a:rPr>
                  <a:t>Base layer and overlay options</a:t>
                </a:r>
                <a:endParaRPr>
                  <a:latin typeface="+mj-lt"/>
                </a:endParaRPr>
              </a:p>
            </p:txBody>
          </p:sp>
        </p:grpSp>
      </p:grpSp>
      <p:sp>
        <p:nvSpPr>
          <p:cNvPr id="29" name="Google Shape;114;p19"/>
          <p:cNvSpPr txBox="1">
            <a:spLocks/>
          </p:cNvSpPr>
          <p:nvPr/>
        </p:nvSpPr>
        <p:spPr>
          <a:xfrm>
            <a:off x="0" y="410275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GEOLocate Web Application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32478" y="6247670"/>
            <a:ext cx="182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Martian Mono" panose="020B0009020000000004" pitchFamily="49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GEOLocate</a:t>
            </a:r>
            <a:endParaRPr lang="en-US" sz="2000" b="1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B2DE0B-E81B-415B-B75C-B925DBA1D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4"/>
    </mc:Choice>
    <mc:Fallback>
      <p:transition spd="slow" advTm="1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37"/>
          <p:cNvGrpSpPr/>
          <p:nvPr/>
        </p:nvGrpSpPr>
        <p:grpSpPr>
          <a:xfrm>
            <a:off x="2286000" y="990600"/>
            <a:ext cx="7696200" cy="5721069"/>
            <a:chOff x="762000" y="990599"/>
            <a:chExt cx="7696200" cy="5721069"/>
          </a:xfrm>
        </p:grpSpPr>
        <p:grpSp>
          <p:nvGrpSpPr>
            <p:cNvPr id="310" name="Google Shape;310;p37"/>
            <p:cNvGrpSpPr/>
            <p:nvPr/>
          </p:nvGrpSpPr>
          <p:grpSpPr>
            <a:xfrm>
              <a:off x="762000" y="990599"/>
              <a:ext cx="7696200" cy="5721069"/>
              <a:chOff x="762000" y="990599"/>
              <a:chExt cx="7696200" cy="5721069"/>
            </a:xfrm>
          </p:grpSpPr>
          <p:pic>
            <p:nvPicPr>
              <p:cNvPr id="311" name="Google Shape;311;p37"/>
              <p:cNvPicPr preferRelativeResize="0"/>
              <p:nvPr/>
            </p:nvPicPr>
            <p:blipFill rotWithShape="1">
              <a:blip r:embed="rId5">
                <a:alphaModFix/>
              </a:blip>
              <a:srcRect l="14375" t="13281" r="14999" b="21093"/>
              <a:stretch/>
            </p:blipFill>
            <p:spPr>
              <a:xfrm>
                <a:off x="762000" y="990599"/>
                <a:ext cx="7696200" cy="5721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2" name="Google Shape;312;p37"/>
              <p:cNvSpPr/>
              <p:nvPr/>
            </p:nvSpPr>
            <p:spPr>
              <a:xfrm>
                <a:off x="2901260" y="2236144"/>
                <a:ext cx="402771" cy="2806336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sp>
            <p:nvSpPr>
              <p:cNvPr id="313" name="Google Shape;313;p37"/>
              <p:cNvSpPr txBox="1"/>
              <p:nvPr/>
            </p:nvSpPr>
            <p:spPr>
              <a:xfrm>
                <a:off x="1636450" y="3454646"/>
                <a:ext cx="1185997" cy="369332"/>
              </a:xfrm>
              <a:prstGeom prst="rect">
                <a:avLst/>
              </a:prstGeom>
              <a:solidFill>
                <a:schemeClr val="lt1">
                  <a:alpha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Martian Mono" panose="020B0009020000000004" pitchFamily="49" charset="0"/>
                    <a:ea typeface="Georgia"/>
                    <a:cs typeface="Georgia"/>
                    <a:sym typeface="Georgia"/>
                  </a:rPr>
                  <a:t>Radial</a:t>
                </a:r>
                <a:endParaRPr dirty="0">
                  <a:solidFill>
                    <a:schemeClr val="tx1"/>
                  </a:solidFill>
                  <a:latin typeface="Martian Mono" panose="020B0009020000000004" pitchFamily="49" charset="0"/>
                </a:endParaRPr>
              </a:p>
            </p:txBody>
          </p:sp>
          <p:cxnSp>
            <p:nvCxnSpPr>
              <p:cNvPr id="314" name="Google Shape;314;p37"/>
              <p:cNvCxnSpPr/>
              <p:nvPr/>
            </p:nvCxnSpPr>
            <p:spPr>
              <a:xfrm rot="10800000">
                <a:off x="4700016" y="3639312"/>
                <a:ext cx="1447800" cy="106680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  <p:sp>
            <p:nvSpPr>
              <p:cNvPr id="315" name="Google Shape;315;p37"/>
              <p:cNvSpPr txBox="1"/>
              <p:nvPr/>
            </p:nvSpPr>
            <p:spPr>
              <a:xfrm>
                <a:off x="6147816" y="4550229"/>
                <a:ext cx="2310384" cy="609600"/>
              </a:xfrm>
              <a:prstGeom prst="rect">
                <a:avLst/>
              </a:prstGeom>
              <a:solidFill>
                <a:schemeClr val="lt1">
                  <a:alpha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Martian Mono" panose="020B0009020000000004" pitchFamily="49" charset="0"/>
                    <a:ea typeface="Georgia"/>
                    <a:cs typeface="Georgia"/>
                    <a:sym typeface="Georgia"/>
                  </a:rPr>
                  <a:t>Georeferenced point</a:t>
                </a:r>
                <a:endParaRPr dirty="0">
                  <a:solidFill>
                    <a:schemeClr val="tx1"/>
                  </a:solidFill>
                  <a:latin typeface="Martian Mono" panose="020B0009020000000004" pitchFamily="49" charset="0"/>
                </a:endParaRPr>
              </a:p>
            </p:txBody>
          </p:sp>
        </p:grpSp>
        <p:sp>
          <p:nvSpPr>
            <p:cNvPr id="316" name="Google Shape;316;p37"/>
            <p:cNvSpPr/>
            <p:nvPr/>
          </p:nvSpPr>
          <p:spPr>
            <a:xfrm>
              <a:off x="4038600" y="6019800"/>
              <a:ext cx="4267200" cy="609600"/>
            </a:xfrm>
            <a:prstGeom prst="rect">
              <a:avLst/>
            </a:prstGeom>
            <a:noFill/>
            <a:ln w="508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1" name="Google Shape;114;p19"/>
          <p:cNvSpPr txBox="1">
            <a:spLocks/>
          </p:cNvSpPr>
          <p:nvPr/>
        </p:nvSpPr>
        <p:spPr>
          <a:xfrm>
            <a:off x="0" y="410275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GEOLocate Web Application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9E55EE-5F6F-438D-ABEF-A9827CD61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09"/>
    </mc:Choice>
    <mc:Fallback>
      <p:transition spd="slow" advTm="4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767A7-DB45-4F1A-81FC-F6BBD2EA7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4"/>
          <a:stretch/>
        </p:blipFill>
        <p:spPr>
          <a:xfrm>
            <a:off x="2182485" y="943675"/>
            <a:ext cx="8436630" cy="5914325"/>
          </a:xfrm>
          <a:prstGeom prst="rect">
            <a:avLst/>
          </a:prstGeom>
        </p:spPr>
      </p:pic>
      <p:sp>
        <p:nvSpPr>
          <p:cNvPr id="325" name="Google Shape;325;p38"/>
          <p:cNvSpPr/>
          <p:nvPr/>
        </p:nvSpPr>
        <p:spPr>
          <a:xfrm>
            <a:off x="5102234" y="3663862"/>
            <a:ext cx="1585949" cy="1329631"/>
          </a:xfrm>
          <a:prstGeom prst="bracketPair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28" name="Google Shape;328;p38"/>
          <p:cNvCxnSpPr/>
          <p:nvPr/>
        </p:nvCxnSpPr>
        <p:spPr>
          <a:xfrm>
            <a:off x="6202562" y="3663862"/>
            <a:ext cx="304800" cy="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7309F-C9ED-4498-87BC-69676705CBF1}"/>
              </a:ext>
            </a:extLst>
          </p:cNvPr>
          <p:cNvGrpSpPr/>
          <p:nvPr/>
        </p:nvGrpSpPr>
        <p:grpSpPr>
          <a:xfrm>
            <a:off x="5257682" y="3390969"/>
            <a:ext cx="1230624" cy="1597465"/>
            <a:chOff x="5257682" y="3390969"/>
            <a:chExt cx="1230624" cy="1597465"/>
          </a:xfrm>
        </p:grpSpPr>
        <p:cxnSp>
          <p:nvCxnSpPr>
            <p:cNvPr id="326" name="Google Shape;326;p38"/>
            <p:cNvCxnSpPr/>
            <p:nvPr/>
          </p:nvCxnSpPr>
          <p:spPr>
            <a:xfrm>
              <a:off x="5269106" y="4988434"/>
              <a:ext cx="1219200" cy="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7" name="Google Shape;327;p38"/>
            <p:cNvCxnSpPr/>
            <p:nvPr/>
          </p:nvCxnSpPr>
          <p:spPr>
            <a:xfrm>
              <a:off x="5257682" y="3670290"/>
              <a:ext cx="762000" cy="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9" name="Google Shape;329;p38"/>
            <p:cNvSpPr/>
            <p:nvPr/>
          </p:nvSpPr>
          <p:spPr>
            <a:xfrm rot="10800000">
              <a:off x="6019681" y="3390969"/>
              <a:ext cx="343917" cy="279321"/>
            </a:xfrm>
            <a:custGeom>
              <a:avLst/>
              <a:gdLst/>
              <a:ahLst/>
              <a:cxnLst/>
              <a:rect l="l" t="t" r="r" b="b"/>
              <a:pathLst>
                <a:path w="261937" h="247650" extrusionOk="0">
                  <a:moveTo>
                    <a:pt x="114300" y="4763"/>
                  </a:moveTo>
                  <a:lnTo>
                    <a:pt x="114300" y="66675"/>
                  </a:lnTo>
                  <a:lnTo>
                    <a:pt x="104775" y="114300"/>
                  </a:lnTo>
                  <a:lnTo>
                    <a:pt x="85725" y="157163"/>
                  </a:lnTo>
                  <a:lnTo>
                    <a:pt x="71437" y="190500"/>
                  </a:lnTo>
                  <a:lnTo>
                    <a:pt x="52387" y="204788"/>
                  </a:lnTo>
                  <a:lnTo>
                    <a:pt x="33337" y="219075"/>
                  </a:lnTo>
                  <a:lnTo>
                    <a:pt x="4762" y="238125"/>
                  </a:lnTo>
                  <a:lnTo>
                    <a:pt x="0" y="242888"/>
                  </a:lnTo>
                  <a:lnTo>
                    <a:pt x="33337" y="247650"/>
                  </a:lnTo>
                  <a:lnTo>
                    <a:pt x="52387" y="238125"/>
                  </a:lnTo>
                  <a:lnTo>
                    <a:pt x="80962" y="228600"/>
                  </a:lnTo>
                  <a:lnTo>
                    <a:pt x="123825" y="200025"/>
                  </a:lnTo>
                  <a:lnTo>
                    <a:pt x="180975" y="161925"/>
                  </a:lnTo>
                  <a:lnTo>
                    <a:pt x="209550" y="123825"/>
                  </a:lnTo>
                  <a:lnTo>
                    <a:pt x="238125" y="76200"/>
                  </a:lnTo>
                  <a:lnTo>
                    <a:pt x="252412" y="42863"/>
                  </a:lnTo>
                  <a:lnTo>
                    <a:pt x="261937" y="0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31" name="Google Shape;331;p38"/>
          <p:cNvSpPr txBox="1"/>
          <p:nvPr/>
        </p:nvSpPr>
        <p:spPr>
          <a:xfrm>
            <a:off x="8096435" y="2695480"/>
            <a:ext cx="3950563" cy="2007139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Click “Resize uncertainty to polygon” to snap the radial to the region of the city (available when polygon of the  feature is present)</a:t>
            </a:r>
            <a:endParaRPr sz="18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cxnSp>
        <p:nvCxnSpPr>
          <p:cNvPr id="332" name="Google Shape;332;p38"/>
          <p:cNvCxnSpPr>
            <a:cxnSpLocks/>
          </p:cNvCxnSpPr>
          <p:nvPr/>
        </p:nvCxnSpPr>
        <p:spPr>
          <a:xfrm flipH="1">
            <a:off x="6202562" y="4600148"/>
            <a:ext cx="1216384" cy="0"/>
          </a:xfrm>
          <a:prstGeom prst="straightConnector1">
            <a:avLst/>
          </a:prstGeom>
          <a:noFill/>
          <a:ln w="69850" cap="flat" cmpd="sng">
            <a:solidFill>
              <a:srgbClr val="397E26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5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Uncertainty: Automated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276B67-B061-449C-B9F8-4B42B8C3A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74"/>
    </mc:Choice>
    <mc:Fallback>
      <p:transition spd="slow" advTm="2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9767A7-DB45-4F1A-81FC-F6BBD2EA7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4"/>
          <a:stretch/>
        </p:blipFill>
        <p:spPr>
          <a:xfrm>
            <a:off x="2182485" y="943675"/>
            <a:ext cx="8436630" cy="5914325"/>
          </a:xfrm>
          <a:prstGeom prst="rect">
            <a:avLst/>
          </a:prstGeom>
        </p:spPr>
      </p:pic>
      <p:sp>
        <p:nvSpPr>
          <p:cNvPr id="325" name="Google Shape;325;p38"/>
          <p:cNvSpPr/>
          <p:nvPr/>
        </p:nvSpPr>
        <p:spPr>
          <a:xfrm>
            <a:off x="5102234" y="3663862"/>
            <a:ext cx="1585949" cy="1329631"/>
          </a:xfrm>
          <a:prstGeom prst="bracketPair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28" name="Google Shape;328;p38"/>
          <p:cNvCxnSpPr/>
          <p:nvPr/>
        </p:nvCxnSpPr>
        <p:spPr>
          <a:xfrm>
            <a:off x="6202562" y="3663862"/>
            <a:ext cx="304800" cy="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7309F-C9ED-4498-87BC-69676705CBF1}"/>
              </a:ext>
            </a:extLst>
          </p:cNvPr>
          <p:cNvGrpSpPr/>
          <p:nvPr/>
        </p:nvGrpSpPr>
        <p:grpSpPr>
          <a:xfrm>
            <a:off x="5257682" y="3390969"/>
            <a:ext cx="1230624" cy="1597465"/>
            <a:chOff x="5257682" y="3390969"/>
            <a:chExt cx="1230624" cy="1597465"/>
          </a:xfrm>
        </p:grpSpPr>
        <p:cxnSp>
          <p:nvCxnSpPr>
            <p:cNvPr id="326" name="Google Shape;326;p38"/>
            <p:cNvCxnSpPr/>
            <p:nvPr/>
          </p:nvCxnSpPr>
          <p:spPr>
            <a:xfrm>
              <a:off x="5269106" y="4988434"/>
              <a:ext cx="1219200" cy="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7" name="Google Shape;327;p38"/>
            <p:cNvCxnSpPr/>
            <p:nvPr/>
          </p:nvCxnSpPr>
          <p:spPr>
            <a:xfrm>
              <a:off x="5257682" y="3670290"/>
              <a:ext cx="762000" cy="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9" name="Google Shape;329;p38"/>
            <p:cNvSpPr/>
            <p:nvPr/>
          </p:nvSpPr>
          <p:spPr>
            <a:xfrm rot="10800000">
              <a:off x="6019681" y="3390969"/>
              <a:ext cx="343917" cy="279321"/>
            </a:xfrm>
            <a:custGeom>
              <a:avLst/>
              <a:gdLst/>
              <a:ahLst/>
              <a:cxnLst/>
              <a:rect l="l" t="t" r="r" b="b"/>
              <a:pathLst>
                <a:path w="261937" h="247650" extrusionOk="0">
                  <a:moveTo>
                    <a:pt x="114300" y="4763"/>
                  </a:moveTo>
                  <a:lnTo>
                    <a:pt x="114300" y="66675"/>
                  </a:lnTo>
                  <a:lnTo>
                    <a:pt x="104775" y="114300"/>
                  </a:lnTo>
                  <a:lnTo>
                    <a:pt x="85725" y="157163"/>
                  </a:lnTo>
                  <a:lnTo>
                    <a:pt x="71437" y="190500"/>
                  </a:lnTo>
                  <a:lnTo>
                    <a:pt x="52387" y="204788"/>
                  </a:lnTo>
                  <a:lnTo>
                    <a:pt x="33337" y="219075"/>
                  </a:lnTo>
                  <a:lnTo>
                    <a:pt x="4762" y="238125"/>
                  </a:lnTo>
                  <a:lnTo>
                    <a:pt x="0" y="242888"/>
                  </a:lnTo>
                  <a:lnTo>
                    <a:pt x="33337" y="247650"/>
                  </a:lnTo>
                  <a:lnTo>
                    <a:pt x="52387" y="238125"/>
                  </a:lnTo>
                  <a:lnTo>
                    <a:pt x="80962" y="228600"/>
                  </a:lnTo>
                  <a:lnTo>
                    <a:pt x="123825" y="200025"/>
                  </a:lnTo>
                  <a:lnTo>
                    <a:pt x="180975" y="161925"/>
                  </a:lnTo>
                  <a:lnTo>
                    <a:pt x="209550" y="123825"/>
                  </a:lnTo>
                  <a:lnTo>
                    <a:pt x="238125" y="76200"/>
                  </a:lnTo>
                  <a:lnTo>
                    <a:pt x="252412" y="42863"/>
                  </a:lnTo>
                  <a:lnTo>
                    <a:pt x="261937" y="0"/>
                  </a:lnTo>
                </a:path>
              </a:pathLst>
            </a:cu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331" name="Google Shape;331;p38"/>
          <p:cNvSpPr txBox="1"/>
          <p:nvPr/>
        </p:nvSpPr>
        <p:spPr>
          <a:xfrm>
            <a:off x="8256233" y="2695480"/>
            <a:ext cx="3280329" cy="1748545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Click “Edit uncertainty” to manually adjust the radial. This method is more time intensive.</a:t>
            </a:r>
            <a:endParaRPr sz="18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cxnSp>
        <p:nvCxnSpPr>
          <p:cNvPr id="332" name="Google Shape;332;p38"/>
          <p:cNvCxnSpPr>
            <a:cxnSpLocks/>
          </p:cNvCxnSpPr>
          <p:nvPr/>
        </p:nvCxnSpPr>
        <p:spPr>
          <a:xfrm flipH="1">
            <a:off x="6019681" y="4444031"/>
            <a:ext cx="1216384" cy="0"/>
          </a:xfrm>
          <a:prstGeom prst="straightConnector1">
            <a:avLst/>
          </a:prstGeom>
          <a:noFill/>
          <a:ln w="69850" cap="flat" cmpd="sng">
            <a:solidFill>
              <a:srgbClr val="397E26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5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Uncertainty: Manual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D61E80-7EE0-47D4-B996-996E8E7BAA87}"/>
              </a:ext>
            </a:extLst>
          </p:cNvPr>
          <p:cNvSpPr txBox="1"/>
          <p:nvPr/>
        </p:nvSpPr>
        <p:spPr>
          <a:xfrm>
            <a:off x="143493" y="4043915"/>
            <a:ext cx="1824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97E26"/>
                </a:solidFill>
                <a:latin typeface="Martian Mono" panose="020B0009020000000004" pitchFamily="49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GEOLocate</a:t>
            </a:r>
            <a:endParaRPr lang="en-US" sz="2000" b="1" dirty="0">
              <a:solidFill>
                <a:srgbClr val="397E26"/>
              </a:solidFill>
              <a:latin typeface="Martian Mono" panose="020B00090200000000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DCEDBB-F5CE-480E-B8D9-49AFAEC6F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883" y="2075168"/>
            <a:ext cx="609600" cy="457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6B64F3-BBD9-4685-A88C-6DA3CC1E3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6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9"/>
    </mc:Choice>
    <mc:Fallback>
      <p:transition spd="slow" advTm="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9"/>
          <p:cNvGrpSpPr/>
          <p:nvPr/>
        </p:nvGrpSpPr>
        <p:grpSpPr>
          <a:xfrm>
            <a:off x="1720582" y="943675"/>
            <a:ext cx="8768892" cy="5914325"/>
            <a:chOff x="221655" y="1025434"/>
            <a:chExt cx="8236545" cy="5603966"/>
          </a:xfrm>
        </p:grpSpPr>
        <p:pic>
          <p:nvPicPr>
            <p:cNvPr id="341" name="Google Shape;341;p39"/>
            <p:cNvPicPr preferRelativeResize="0"/>
            <p:nvPr/>
          </p:nvPicPr>
          <p:blipFill rotWithShape="1">
            <a:blip r:embed="rId5">
              <a:alphaModFix/>
            </a:blip>
            <a:srcRect l="15000" t="16228" r="14999" b="21093"/>
            <a:stretch/>
          </p:blipFill>
          <p:spPr>
            <a:xfrm>
              <a:off x="635000" y="1025434"/>
              <a:ext cx="7823200" cy="5603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39"/>
            <p:cNvSpPr/>
            <p:nvPr/>
          </p:nvSpPr>
          <p:spPr>
            <a:xfrm>
              <a:off x="609600" y="1219200"/>
              <a:ext cx="1600200" cy="381000"/>
            </a:xfrm>
            <a:prstGeom prst="ellipse">
              <a:avLst/>
            </a:prstGeom>
            <a:noFill/>
            <a:ln w="76200" cap="flat" cmpd="sng">
              <a:solidFill>
                <a:srgbClr val="008E4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6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44" name="Google Shape;344;p39"/>
            <p:cNvSpPr txBox="1"/>
            <p:nvPr/>
          </p:nvSpPr>
          <p:spPr>
            <a:xfrm>
              <a:off x="221655" y="3109760"/>
              <a:ext cx="2638202" cy="805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008E40"/>
                  </a:solidFill>
                  <a:latin typeface="Martian Mono" panose="020B0009020000000004" pitchFamily="49" charset="0"/>
                  <a:ea typeface="Georgia"/>
                  <a:cs typeface="Georgia"/>
                  <a:sym typeface="Georgia"/>
                </a:rPr>
                <a:t>green dot =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008E40"/>
                  </a:solidFill>
                  <a:latin typeface="Martian Mono" panose="020B0009020000000004" pitchFamily="49" charset="0"/>
                  <a:ea typeface="Georgia"/>
                  <a:cs typeface="Georgia"/>
                  <a:sym typeface="Georgia"/>
                </a:rPr>
                <a:t>best match</a:t>
              </a:r>
              <a:endParaRPr b="1" dirty="0">
                <a:solidFill>
                  <a:srgbClr val="008E40"/>
                </a:solidFill>
                <a:latin typeface="Martian Mono" panose="020B0009020000000004" pitchFamily="49" charset="0"/>
              </a:endParaRPr>
            </a:p>
          </p:txBody>
        </p:sp>
      </p:grpSp>
      <p:sp>
        <p:nvSpPr>
          <p:cNvPr id="8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Offset at a 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5234E-FE7D-459F-9177-296EC978FCF1}"/>
              </a:ext>
            </a:extLst>
          </p:cNvPr>
          <p:cNvSpPr txBox="1"/>
          <p:nvPr/>
        </p:nvSpPr>
        <p:spPr>
          <a:xfrm>
            <a:off x="8315088" y="6432506"/>
            <a:ext cx="37914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Martian Mono" panose="020B0009020000000004" pitchFamily="49" charset="0"/>
              </a:rPr>
              <a:t>20km N of Nantes, France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3F5E73-8C4E-40B7-8639-CF524ED6B1E4}"/>
              </a:ext>
            </a:extLst>
          </p:cNvPr>
          <p:cNvCxnSpPr>
            <a:cxnSpLocks/>
          </p:cNvCxnSpPr>
          <p:nvPr/>
        </p:nvCxnSpPr>
        <p:spPr>
          <a:xfrm>
            <a:off x="4202509" y="3422342"/>
            <a:ext cx="470516" cy="0"/>
          </a:xfrm>
          <a:prstGeom prst="straightConnector1">
            <a:avLst/>
          </a:prstGeom>
          <a:ln w="57150">
            <a:solidFill>
              <a:srgbClr val="008E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72F161-302D-4208-A962-1B8A34999426}"/>
              </a:ext>
            </a:extLst>
          </p:cNvPr>
          <p:cNvCxnSpPr>
            <a:cxnSpLocks/>
          </p:cNvCxnSpPr>
          <p:nvPr/>
        </p:nvCxnSpPr>
        <p:spPr>
          <a:xfrm>
            <a:off x="6671981" y="1967884"/>
            <a:ext cx="412400" cy="2959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D0C452-86A8-44DA-A78D-CFC41B6A6DD1}"/>
              </a:ext>
            </a:extLst>
          </p:cNvPr>
          <p:cNvCxnSpPr>
            <a:cxnSpLocks/>
          </p:cNvCxnSpPr>
          <p:nvPr/>
        </p:nvCxnSpPr>
        <p:spPr>
          <a:xfrm>
            <a:off x="7075912" y="3752876"/>
            <a:ext cx="412400" cy="2959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2D5B70-7C49-4B68-B66C-EF98140B0228}"/>
              </a:ext>
            </a:extLst>
          </p:cNvPr>
          <p:cNvCxnSpPr>
            <a:cxnSpLocks/>
          </p:cNvCxnSpPr>
          <p:nvPr/>
        </p:nvCxnSpPr>
        <p:spPr>
          <a:xfrm>
            <a:off x="6185188" y="4677053"/>
            <a:ext cx="412400" cy="2959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1ED476-B197-432F-910C-DC19F0ED5920}"/>
              </a:ext>
            </a:extLst>
          </p:cNvPr>
          <p:cNvCxnSpPr>
            <a:cxnSpLocks/>
          </p:cNvCxnSpPr>
          <p:nvPr/>
        </p:nvCxnSpPr>
        <p:spPr>
          <a:xfrm>
            <a:off x="7075912" y="4268521"/>
            <a:ext cx="412400" cy="2959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F70892-98C6-476A-BA48-C5C140DB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3"/>
    </mc:Choice>
    <mc:Fallback>
      <p:transition spd="slow" advTm="2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0"/>
          <p:cNvPicPr preferRelativeResize="0"/>
          <p:nvPr/>
        </p:nvPicPr>
        <p:blipFill rotWithShape="1">
          <a:blip r:embed="rId5">
            <a:alphaModFix/>
          </a:blip>
          <a:srcRect l="15000" t="16994" r="14999" b="21093"/>
          <a:stretch/>
        </p:blipFill>
        <p:spPr>
          <a:xfrm>
            <a:off x="2116183" y="943674"/>
            <a:ext cx="8347166" cy="59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4;p19">
            <a:extLst>
              <a:ext uri="{FF2B5EF4-FFF2-40B4-BE49-F238E27FC236}">
                <a16:creationId xmlns:a16="http://schemas.microsoft.com/office/drawing/2014/main" id="{19830364-1B63-40CD-AF5A-CDEBEFE33AD6}"/>
              </a:ext>
            </a:extLst>
          </p:cNvPr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Offset at a Heading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EDAC1A-2310-405A-894C-C0BF78A6F4FB}"/>
              </a:ext>
            </a:extLst>
          </p:cNvPr>
          <p:cNvCxnSpPr>
            <a:cxnSpLocks/>
          </p:cNvCxnSpPr>
          <p:nvPr/>
        </p:nvCxnSpPr>
        <p:spPr>
          <a:xfrm>
            <a:off x="6729274" y="3000652"/>
            <a:ext cx="0" cy="1287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506A2EB-A4DD-4802-8895-0EB97D12E4AA}"/>
              </a:ext>
            </a:extLst>
          </p:cNvPr>
          <p:cNvSpPr txBox="1"/>
          <p:nvPr/>
        </p:nvSpPr>
        <p:spPr>
          <a:xfrm rot="16200000">
            <a:off x="5830786" y="3228945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Martian Mono" panose="020B0009020000000004" pitchFamily="49" charset="0"/>
              </a:rPr>
              <a:t>20km 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1517D-E013-419C-B9CA-D52729C1C729}"/>
              </a:ext>
            </a:extLst>
          </p:cNvPr>
          <p:cNvSpPr txBox="1"/>
          <p:nvPr/>
        </p:nvSpPr>
        <p:spPr>
          <a:xfrm>
            <a:off x="8315088" y="6432506"/>
            <a:ext cx="37914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Martian Mono" panose="020B0009020000000004" pitchFamily="49" charset="0"/>
              </a:rPr>
              <a:t>20km N of Nantes, France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FBFA2D-0D1A-445C-9D86-E83C6B791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41"/>
    </mc:Choice>
    <mc:Fallback>
      <p:transition spd="slow" advTm="3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BE89229-349C-4F46-B93F-621454D45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50" y="2269376"/>
            <a:ext cx="11360700" cy="4098174"/>
          </a:xfrm>
        </p:spPr>
        <p:txBody>
          <a:bodyPr/>
          <a:lstStyle/>
          <a:p>
            <a:pPr algn="l"/>
            <a:r>
              <a:rPr lang="en-US" sz="4800" b="1" dirty="0">
                <a:solidFill>
                  <a:schemeClr val="tx1"/>
                </a:solidFill>
                <a:latin typeface="NY Botanical Gothic Extrabold" pitchFamily="2" charset="0"/>
              </a:rPr>
              <a:t>TABLE OF CONTENTS</a:t>
            </a:r>
            <a:br>
              <a:rPr lang="en-US" sz="4800" b="1" dirty="0">
                <a:solidFill>
                  <a:schemeClr val="tx1"/>
                </a:solidFill>
                <a:latin typeface="NY Botanical Gothic Extrabold" pitchFamily="2" charset="0"/>
              </a:rPr>
            </a:b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  <a:latin typeface="GT Super Text" panose="00000500000000000000" pitchFamily="50" charset="0"/>
              </a:rPr>
              <a:t>1. Introduction &amp; Mapping Tools</a:t>
            </a:r>
            <a:br>
              <a:rPr lang="en-US" sz="4800" dirty="0">
                <a:solidFill>
                  <a:schemeClr val="tx1"/>
                </a:solidFill>
                <a:latin typeface="GT Super Text" panose="00000500000000000000" pitchFamily="50" charset="0"/>
              </a:rPr>
            </a:br>
            <a:r>
              <a:rPr lang="en-US" sz="4800" dirty="0">
                <a:solidFill>
                  <a:schemeClr val="tx1"/>
                </a:solidFill>
                <a:latin typeface="GT Super Text" panose="00000500000000000000" pitchFamily="50" charset="0"/>
              </a:rPr>
              <a:t>2. Methods &amp; Protocols</a:t>
            </a:r>
            <a:br>
              <a:rPr lang="en-US" sz="4800" dirty="0">
                <a:solidFill>
                  <a:schemeClr val="tx1"/>
                </a:solidFill>
                <a:latin typeface="GT Super Text" panose="00000500000000000000" pitchFamily="50" charset="0"/>
              </a:rPr>
            </a:br>
            <a:r>
              <a:rPr lang="en-US" sz="4800" dirty="0">
                <a:solidFill>
                  <a:schemeClr val="tx1"/>
                </a:solidFill>
                <a:latin typeface="GT Super Text" panose="00000500000000000000" pitchFamily="50" charset="0"/>
              </a:rPr>
              <a:t>3. Step-by-step Examples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B2EFC7-1B66-4F20-AE16-D356C4009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2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8"/>
    </mc:Choice>
    <mc:Fallback>
      <p:transition spd="slow" advTm="2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4;p19"/>
          <p:cNvSpPr txBox="1">
            <a:spLocks/>
          </p:cNvSpPr>
          <p:nvPr/>
        </p:nvSpPr>
        <p:spPr>
          <a:xfrm>
            <a:off x="568712" y="410275"/>
            <a:ext cx="11028556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Reference Map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93" y="943675"/>
            <a:ext cx="10695594" cy="579441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870622" y="4366260"/>
            <a:ext cx="1851660" cy="375557"/>
          </a:xfrm>
          <a:prstGeom prst="ellipse">
            <a:avLst/>
          </a:prstGeom>
          <a:noFill/>
          <a:ln w="666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3241" y="2851110"/>
            <a:ext cx="568712" cy="26126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34B635-EAE1-4F5B-8286-EBE804C45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5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80"/>
    </mc:Choice>
    <mc:Fallback>
      <p:transition spd="slow" advTm="4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19">
            <a:extLst>
              <a:ext uri="{FF2B5EF4-FFF2-40B4-BE49-F238E27FC236}">
                <a16:creationId xmlns:a16="http://schemas.microsoft.com/office/drawing/2014/main" id="{F6057339-1FBC-4D9D-A465-1F784713473A}"/>
              </a:ext>
            </a:extLst>
          </p:cNvPr>
          <p:cNvSpPr txBox="1">
            <a:spLocks/>
          </p:cNvSpPr>
          <p:nvPr/>
        </p:nvSpPr>
        <p:spPr>
          <a:xfrm>
            <a:off x="568712" y="410275"/>
            <a:ext cx="11028556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Translating Coordinate Systems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F558E4-99D8-4172-9E74-B2ABF2BF3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GT Super Text" panose="00000500000000000000" pitchFamily="50" charset="0"/>
              </a:rPr>
              <a:t>Geographic coordinates are sometimes provided on labels in various coordinate systems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GT Super Text" panose="00000500000000000000" pitchFamily="50" charset="0"/>
              </a:rPr>
              <a:t>Decimal degrees format is the most convenient for mapping and is the standard format we capture in EMu (e.g., 40.866680, -73.878735)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GT Super Text" panose="00000500000000000000" pitchFamily="50" charset="0"/>
              </a:rPr>
              <a:t>Coordinate systems can be converted between one another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endParaRPr lang="en-US" dirty="0"/>
          </a:p>
          <a:p>
            <a:pPr marL="76200" indent="0">
              <a:buNone/>
            </a:pPr>
            <a:r>
              <a:rPr lang="en-US" dirty="0">
                <a:solidFill>
                  <a:schemeClr val="tx1"/>
                </a:solidFill>
                <a:latin typeface="GT Super Text" panose="00000500000000000000" pitchFamily="50" charset="0"/>
              </a:rPr>
              <a:t>More information on: </a:t>
            </a:r>
            <a:endParaRPr lang="en-US" dirty="0">
              <a:solidFill>
                <a:schemeClr val="tx1"/>
              </a:solidFill>
              <a:latin typeface="GT Super Text" panose="00000500000000000000" pitchFamily="50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620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GT Super Text" panose="000005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Township, Range, and Section (PLSS)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GT Super Text" panose="00000500000000000000" pitchFamily="50" charset="0"/>
            </a:endParaRPr>
          </a:p>
          <a:p>
            <a:pPr marL="7620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GT Super Text" panose="000005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UTM coordinates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GT Super Text" panose="00000500000000000000" pitchFamily="50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FCA2A4-B4D1-48A8-895D-25010F805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4"/>
    </mc:Choice>
    <mc:Fallback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"/>
          <p:cNvSpPr txBox="1"/>
          <p:nvPr/>
        </p:nvSpPr>
        <p:spPr>
          <a:xfrm>
            <a:off x="887895" y="1510747"/>
            <a:ext cx="10416210" cy="4532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Township-Range-Section Coordinate System (TRS)</a:t>
            </a:r>
            <a:endParaRPr sz="2400" dirty="0">
              <a:latin typeface="GT Super Text" panose="00000500000000000000" pitchFamily="50" charset="0"/>
            </a:endParaRPr>
          </a:p>
          <a:p>
            <a:pPr marL="8001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Arial" panose="020B0604020202020204" pitchFamily="34" charset="0"/>
              <a:buChar char="•"/>
            </a:pPr>
            <a:r>
              <a:rPr lang="en-US" sz="2400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Example: T21N, R1W, S5 = Township 21 North / Range 1 West / Section 5</a:t>
            </a:r>
            <a:endParaRPr lang="en-US" sz="2400" dirty="0">
              <a:solidFill>
                <a:schemeClr val="dk1"/>
              </a:solidFill>
              <a:latin typeface="GT Super Text" panose="00000500000000000000" pitchFamily="50" charset="0"/>
              <a:ea typeface="Georgia"/>
              <a:cs typeface="Georgia"/>
              <a:sym typeface="Georgia"/>
            </a:endParaRPr>
          </a:p>
          <a:p>
            <a:pPr marL="8001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Arial" panose="020B0604020202020204" pitchFamily="34" charset="0"/>
              <a:buChar char="•"/>
            </a:pPr>
            <a:r>
              <a:rPr lang="en-US" sz="2400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State must be specified</a:t>
            </a: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, and sometimes a meridian if a state has more than one</a:t>
            </a:r>
            <a:endParaRPr sz="2400" dirty="0">
              <a:latin typeface="GT Super Text" panose="00000500000000000000" pitchFamily="50" charset="0"/>
            </a:endParaRPr>
          </a:p>
          <a:p>
            <a:pPr marL="8001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Arial" panose="020B0604020202020204" pitchFamily="34" charset="0"/>
              <a:buChar char="•"/>
            </a:pPr>
            <a:r>
              <a:rPr lang="en-US" sz="2400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Datum: NAD27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endParaRPr sz="2400" strike="noStrike" cap="none" dirty="0">
              <a:solidFill>
                <a:schemeClr val="dk1"/>
              </a:solidFill>
              <a:latin typeface="GT Super Text" panose="00000500000000000000" pitchFamily="50" charset="0"/>
              <a:ea typeface="Georgia"/>
              <a:cs typeface="Georgia"/>
              <a:sym typeface="Georgia"/>
            </a:endParaRPr>
          </a:p>
          <a:p>
            <a:pPr marL="342900" indent="-342900">
              <a:spcBef>
                <a:spcPts val="440"/>
              </a:spcBef>
            </a:pP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For U.S. locations only, mainly in the West, Midwest, and South </a:t>
            </a:r>
            <a:endParaRPr lang="en-US" sz="2400" dirty="0">
              <a:latin typeface="GT Super Text" panose="00000500000000000000" pitchFamily="50" charset="0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T Super Text" panose="00000500000000000000" pitchFamily="50" charset="0"/>
              <a:ea typeface="Georgia"/>
              <a:cs typeface="Georgia"/>
              <a:sym typeface="Georgia"/>
            </a:endParaRPr>
          </a:p>
          <a:p>
            <a:pPr marR="0" lvl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Useful tools to convert TRS to latitude and longitude coordinates: </a:t>
            </a:r>
            <a:r>
              <a:rPr lang="en-US" sz="2400" b="1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  <a:hlinkClick r:id="rId5"/>
              </a:rPr>
              <a:t>GEOLocate</a:t>
            </a: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</a:rPr>
              <a:t> or </a:t>
            </a: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  <a:ea typeface="Georgia"/>
                <a:cs typeface="Georgia"/>
                <a:sym typeface="Georgia"/>
                <a:hlinkClick r:id="rId6"/>
              </a:rPr>
              <a:t>TRS Conversion Calculator</a:t>
            </a:r>
            <a:endParaRPr sz="2400" dirty="0">
              <a:latin typeface="GT Super Text" panose="00000500000000000000" pitchFamily="50" charset="0"/>
            </a:endParaRPr>
          </a:p>
        </p:txBody>
      </p:sp>
      <p:sp>
        <p:nvSpPr>
          <p:cNvPr id="4" name="Google Shape;114;p19"/>
          <p:cNvSpPr txBox="1">
            <a:spLocks/>
          </p:cNvSpPr>
          <p:nvPr/>
        </p:nvSpPr>
        <p:spPr>
          <a:xfrm>
            <a:off x="133165" y="410275"/>
            <a:ext cx="1195822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3800" b="1" dirty="0">
                <a:solidFill>
                  <a:schemeClr val="tx1"/>
                </a:solidFill>
                <a:latin typeface="NY Botanical Gothic Extrabold" pitchFamily="2" charset="0"/>
              </a:rPr>
              <a:t>Public Land Survey System (TRS)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235908-F476-4104-B272-078F602DA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4"/>
    </mc:Choice>
    <mc:Fallback>
      <p:transition spd="slow" advTm="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23162"/>
          <a:stretch/>
        </p:blipFill>
        <p:spPr>
          <a:xfrm>
            <a:off x="97058" y="955685"/>
            <a:ext cx="5499923" cy="3636173"/>
          </a:xfrm>
          <a:prstGeom prst="rect">
            <a:avLst/>
          </a:prstGeom>
        </p:spPr>
      </p:pic>
      <p:sp>
        <p:nvSpPr>
          <p:cNvPr id="3" name="Google Shape;419;p46"/>
          <p:cNvSpPr txBox="1"/>
          <p:nvPr/>
        </p:nvSpPr>
        <p:spPr>
          <a:xfrm>
            <a:off x="97058" y="4676874"/>
            <a:ext cx="4980373" cy="2114943"/>
          </a:xfrm>
          <a:prstGeom prst="rect">
            <a:avLst/>
          </a:prstGeom>
          <a:noFill/>
          <a:ln w="25400"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Martian Mono" panose="020B0009020000000004" pitchFamily="49" charset="0"/>
              </a:rPr>
              <a:t>GEOLocate can translate TRS into decimal degrees if entered as: T(value direction) R(value direction) S(value), example: T37N R21W S14 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  <a:latin typeface="Martian Mono" panose="020B0009020000000004" pitchFamily="49" charset="0"/>
            </a:endParaRPr>
          </a:p>
        </p:txBody>
      </p:sp>
      <p:sp>
        <p:nvSpPr>
          <p:cNvPr id="7" name="Google Shape;114;p19"/>
          <p:cNvSpPr txBox="1">
            <a:spLocks/>
          </p:cNvSpPr>
          <p:nvPr/>
        </p:nvSpPr>
        <p:spPr>
          <a:xfrm>
            <a:off x="0" y="410275"/>
            <a:ext cx="1219199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GEOLocate to Convert TRS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5197"/>
          <a:stretch/>
        </p:blipFill>
        <p:spPr>
          <a:xfrm>
            <a:off x="5050891" y="1773604"/>
            <a:ext cx="7141108" cy="50843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87706" y="2951960"/>
            <a:ext cx="1946923" cy="13684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4572000" y="4427034"/>
            <a:ext cx="550416" cy="15348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DD10EBA-42B3-47B7-9B1D-62CB37C98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4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5"/>
    </mc:Choice>
    <mc:Fallback>
      <p:transition spd="slow" advTm="19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1"/>
          <p:cNvPicPr preferRelativeResize="0"/>
          <p:nvPr/>
        </p:nvPicPr>
        <p:blipFill rotWithShape="1">
          <a:blip r:embed="rId5">
            <a:alphaModFix/>
          </a:blip>
          <a:srcRect t="5767" r="2754" b="9691"/>
          <a:stretch/>
        </p:blipFill>
        <p:spPr>
          <a:xfrm>
            <a:off x="1981200" y="1180731"/>
            <a:ext cx="6825449" cy="528853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 txBox="1"/>
          <p:nvPr/>
        </p:nvSpPr>
        <p:spPr>
          <a:xfrm>
            <a:off x="8806649" y="4254384"/>
            <a:ext cx="2940114" cy="128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GT Super Text" panose="00000500000000000000" pitchFamily="50" charset="0"/>
                <a:sym typeface="Arial"/>
              </a:rPr>
              <a:t>What is UTM? </a:t>
            </a:r>
            <a:endParaRPr sz="2000" dirty="0">
              <a:latin typeface="GT Super Text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GT Super Text" panose="00000500000000000000" pitchFamily="50" charset="0"/>
                <a:sym typeface="Arial"/>
              </a:rPr>
              <a:t>Universal Transverse Mercator coordinate reference system</a:t>
            </a:r>
            <a:endParaRPr sz="2000" b="1" dirty="0">
              <a:solidFill>
                <a:schemeClr val="dk1"/>
              </a:solidFill>
              <a:latin typeface="GT Super Text" panose="00000500000000000000" pitchFamily="50" charset="0"/>
              <a:sym typeface="Arial"/>
            </a:endParaRPr>
          </a:p>
        </p:txBody>
      </p:sp>
      <p:sp>
        <p:nvSpPr>
          <p:cNvPr id="362" name="Google Shape;362;p41"/>
          <p:cNvSpPr txBox="1"/>
          <p:nvPr/>
        </p:nvSpPr>
        <p:spPr>
          <a:xfrm>
            <a:off x="8806649" y="1657219"/>
            <a:ext cx="3285644" cy="1366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Martian Mono" panose="020B0009020000000004" pitchFamily="49" charset="0"/>
              </a:rPr>
              <a:t>To use when coordinates provided on label in UTM format</a:t>
            </a:r>
            <a:endParaRPr sz="2000" dirty="0">
              <a:solidFill>
                <a:schemeClr val="tx1"/>
              </a:solidFill>
              <a:highlight>
                <a:srgbClr val="FFFFFF"/>
              </a:highlight>
              <a:latin typeface="Martian Mono" panose="020B0009020000000004" pitchFamily="49" charset="0"/>
            </a:endParaRPr>
          </a:p>
        </p:txBody>
      </p:sp>
      <p:sp>
        <p:nvSpPr>
          <p:cNvPr id="8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UTM Calculator</a:t>
            </a:r>
          </a:p>
        </p:txBody>
      </p:sp>
      <p:sp>
        <p:nvSpPr>
          <p:cNvPr id="7" name="Google Shape;374;p42">
            <a:extLst>
              <a:ext uri="{FF2B5EF4-FFF2-40B4-BE49-F238E27FC236}">
                <a16:creationId xmlns:a16="http://schemas.microsoft.com/office/drawing/2014/main" id="{D44AC724-8EDA-4474-8D16-1CA6BAFFCE56}"/>
              </a:ext>
            </a:extLst>
          </p:cNvPr>
          <p:cNvSpPr txBox="1"/>
          <p:nvPr/>
        </p:nvSpPr>
        <p:spPr>
          <a:xfrm>
            <a:off x="8724906" y="6334780"/>
            <a:ext cx="38671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Martian Mono" panose="020B0009020000000004" pitchFamily="49" charset="0"/>
                <a:sym typeface="Georgia"/>
                <a:hlinkClick r:id="rId6"/>
              </a:rPr>
              <a:t>Conversion Website</a:t>
            </a:r>
            <a:endParaRPr sz="20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E67810-B5C1-4527-9641-C10E96E6A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2"/>
    </mc:Choice>
    <mc:Fallback>
      <p:transition spd="slow" advTm="2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"/>
          <p:cNvSpPr/>
          <p:nvPr/>
        </p:nvSpPr>
        <p:spPr>
          <a:xfrm>
            <a:off x="4419600" y="1380744"/>
            <a:ext cx="2514600" cy="152400"/>
          </a:xfrm>
          <a:prstGeom prst="rect">
            <a:avLst/>
          </a:prstGeom>
          <a:solidFill>
            <a:srgbClr val="FFFF00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4" name="Google Shape;374;p42"/>
          <p:cNvSpPr txBox="1"/>
          <p:nvPr/>
        </p:nvSpPr>
        <p:spPr>
          <a:xfrm>
            <a:off x="244892" y="4534476"/>
            <a:ext cx="27866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tx1"/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Search fields</a:t>
            </a:r>
            <a:endParaRPr sz="1600" u="sng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sp>
        <p:nvSpPr>
          <p:cNvPr id="375" name="Google Shape;375;p42"/>
          <p:cNvSpPr txBox="1"/>
          <p:nvPr/>
        </p:nvSpPr>
        <p:spPr>
          <a:xfrm>
            <a:off x="3339753" y="3041405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+mj-lt"/>
                <a:ea typeface="Georgia"/>
                <a:cs typeface="Georgia"/>
                <a:sym typeface="Georgia"/>
              </a:rPr>
              <a:t>Lat/Long Coordinates </a:t>
            </a:r>
            <a:endParaRPr sz="160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+mj-lt"/>
                <a:ea typeface="Georgia"/>
                <a:cs typeface="Georgia"/>
                <a:sym typeface="Georgia"/>
              </a:rPr>
              <a:t>	</a:t>
            </a:r>
            <a:endParaRPr sz="1600">
              <a:latin typeface="+mj-lt"/>
            </a:endParaRPr>
          </a:p>
        </p:txBody>
      </p:sp>
      <p:sp>
        <p:nvSpPr>
          <p:cNvPr id="376" name="Google Shape;376;p42"/>
          <p:cNvSpPr/>
          <p:nvPr/>
        </p:nvSpPr>
        <p:spPr>
          <a:xfrm rot="10800000" flipH="1">
            <a:off x="8153400" y="3200400"/>
            <a:ext cx="381000" cy="1905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114;p19">
            <a:extLst>
              <a:ext uri="{FF2B5EF4-FFF2-40B4-BE49-F238E27FC236}">
                <a16:creationId xmlns:a16="http://schemas.microsoft.com/office/drawing/2014/main" id="{29F0199B-88A3-46F4-B2B2-B987C48311FA}"/>
              </a:ext>
            </a:extLst>
          </p:cNvPr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UTM Calculator</a:t>
            </a:r>
          </a:p>
        </p:txBody>
      </p:sp>
      <p:pic>
        <p:nvPicPr>
          <p:cNvPr id="20" name="Google Shape;358;p41">
            <a:extLst>
              <a:ext uri="{FF2B5EF4-FFF2-40B4-BE49-F238E27FC236}">
                <a16:creationId xmlns:a16="http://schemas.microsoft.com/office/drawing/2014/main" id="{A678E781-DE11-488E-8F83-833D19D5D4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767" r="2754" b="9691"/>
          <a:stretch/>
        </p:blipFill>
        <p:spPr>
          <a:xfrm>
            <a:off x="2601810" y="920196"/>
            <a:ext cx="6825449" cy="528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2"/>
          <p:cNvPicPr preferRelativeResize="0"/>
          <p:nvPr/>
        </p:nvPicPr>
        <p:blipFill rotWithShape="1">
          <a:blip r:embed="rId6">
            <a:alphaModFix/>
          </a:blip>
          <a:srcRect l="58125" t="56250" r="12499" b="15625"/>
          <a:stretch/>
        </p:blipFill>
        <p:spPr>
          <a:xfrm>
            <a:off x="8344675" y="1143000"/>
            <a:ext cx="3581398" cy="2743201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Oval 1"/>
          <p:cNvSpPr/>
          <p:nvPr/>
        </p:nvSpPr>
        <p:spPr>
          <a:xfrm>
            <a:off x="8332470" y="2168605"/>
            <a:ext cx="2994660" cy="58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B366187E-FF32-4A59-9EDC-C74693B1A142}"/>
              </a:ext>
            </a:extLst>
          </p:cNvPr>
          <p:cNvSpPr/>
          <p:nvPr/>
        </p:nvSpPr>
        <p:spPr>
          <a:xfrm>
            <a:off x="2413814" y="4862979"/>
            <a:ext cx="287044" cy="750531"/>
          </a:xfrm>
          <a:prstGeom prst="leftBrace">
            <a:avLst>
              <a:gd name="adj1" fmla="val 8333"/>
              <a:gd name="adj2" fmla="val 48817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74;p42">
            <a:extLst>
              <a:ext uri="{FF2B5EF4-FFF2-40B4-BE49-F238E27FC236}">
                <a16:creationId xmlns:a16="http://schemas.microsoft.com/office/drawing/2014/main" id="{3DE5AA53-0B17-4064-B91A-36EA4B999DD4}"/>
              </a:ext>
            </a:extLst>
          </p:cNvPr>
          <p:cNvSpPr txBox="1"/>
          <p:nvPr/>
        </p:nvSpPr>
        <p:spPr>
          <a:xfrm>
            <a:off x="3810006" y="6384350"/>
            <a:ext cx="50826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Martian Mono" panose="020B0009020000000004" pitchFamily="49" charset="0"/>
                <a:sym typeface="Georgia"/>
                <a:hlinkClick r:id="rId7"/>
              </a:rPr>
              <a:t>Conversion Website</a:t>
            </a:r>
            <a:endParaRPr sz="20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sp>
        <p:nvSpPr>
          <p:cNvPr id="15" name="Google Shape;374;p42">
            <a:extLst>
              <a:ext uri="{FF2B5EF4-FFF2-40B4-BE49-F238E27FC236}">
                <a16:creationId xmlns:a16="http://schemas.microsoft.com/office/drawing/2014/main" id="{521E2F6E-1CE0-4A03-A4E9-FF5C6D71B824}"/>
              </a:ext>
            </a:extLst>
          </p:cNvPr>
          <p:cNvSpPr txBox="1"/>
          <p:nvPr/>
        </p:nvSpPr>
        <p:spPr>
          <a:xfrm>
            <a:off x="328526" y="4976634"/>
            <a:ext cx="18978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Standard UTM coordinates</a:t>
            </a:r>
            <a:endParaRPr sz="16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sp>
        <p:nvSpPr>
          <p:cNvPr id="16" name="Google Shape;374;p42">
            <a:extLst>
              <a:ext uri="{FF2B5EF4-FFF2-40B4-BE49-F238E27FC236}">
                <a16:creationId xmlns:a16="http://schemas.microsoft.com/office/drawing/2014/main" id="{AF2FFC95-4E37-4492-8F1C-E54448FFCC58}"/>
              </a:ext>
            </a:extLst>
          </p:cNvPr>
          <p:cNvSpPr txBox="1"/>
          <p:nvPr/>
        </p:nvSpPr>
        <p:spPr>
          <a:xfrm>
            <a:off x="194119" y="5643713"/>
            <a:ext cx="2629428" cy="106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NATO/Military Grid Reference System UTM</a:t>
            </a:r>
            <a:endParaRPr sz="1600" dirty="0">
              <a:solidFill>
                <a:schemeClr val="tx1"/>
              </a:solidFill>
              <a:latin typeface="Martian Mono" panose="020B0009020000000004" pitchFamily="49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E497D18A-B40B-4D8E-B3F6-12796352CF0D}"/>
              </a:ext>
            </a:extLst>
          </p:cNvPr>
          <p:cNvSpPr/>
          <p:nvPr/>
        </p:nvSpPr>
        <p:spPr>
          <a:xfrm>
            <a:off x="2413813" y="5710259"/>
            <a:ext cx="350927" cy="674091"/>
          </a:xfrm>
          <a:prstGeom prst="leftBrace">
            <a:avLst>
              <a:gd name="adj1" fmla="val 8333"/>
              <a:gd name="adj2" fmla="val 48817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362;p41"/>
          <p:cNvSpPr txBox="1"/>
          <p:nvPr/>
        </p:nvSpPr>
        <p:spPr>
          <a:xfrm>
            <a:off x="8315312" y="4661524"/>
            <a:ext cx="3581398" cy="1516759"/>
          </a:xfrm>
          <a:prstGeom prst="rect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highlight>
                  <a:srgbClr val="FFFFFF"/>
                </a:highlight>
                <a:latin typeface="Martian Mono" panose="020B0009020000000004" pitchFamily="49" charset="0"/>
              </a:rPr>
              <a:t>Note: This information is captured in the Mapping Tab of the Sites Module in EMu</a:t>
            </a:r>
            <a:endParaRPr sz="1800" dirty="0">
              <a:highlight>
                <a:srgbClr val="FFFFFF"/>
              </a:highlight>
              <a:latin typeface="Martian Mono" panose="020B0009020000000004" pitchFamily="49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EADB4B-AF02-486F-A99B-9C456D6E7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9"/>
    </mc:Choice>
    <mc:Fallback>
      <p:transition spd="slow" advTm="1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>
            <a:spLocks noGrp="1"/>
          </p:cNvSpPr>
          <p:nvPr>
            <p:ph type="body" idx="1"/>
          </p:nvPr>
        </p:nvSpPr>
        <p:spPr>
          <a:xfrm>
            <a:off x="129034" y="2330080"/>
            <a:ext cx="4501709" cy="3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2445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Martian Mono" panose="020B0009020000000004" pitchFamily="49" charset="0"/>
                <a:ea typeface="Arial"/>
                <a:cs typeface="Arial"/>
                <a:sym typeface="Arial"/>
              </a:rPr>
              <a:t>Historical places or ghost towns</a:t>
            </a:r>
            <a:endParaRPr sz="2000" dirty="0">
              <a:latin typeface="Martian Mono" panose="020B0009020000000004" pitchFamily="49" charset="0"/>
              <a:ea typeface="Arial"/>
              <a:cs typeface="Arial"/>
              <a:sym typeface="Arial"/>
            </a:endParaRPr>
          </a:p>
          <a:p>
            <a:pPr marL="512445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Martian Mono" panose="020B0009020000000004" pitchFamily="49" charset="0"/>
                <a:ea typeface="Arial"/>
                <a:cs typeface="Arial"/>
                <a:sym typeface="Arial"/>
              </a:rPr>
              <a:t>Remote areas</a:t>
            </a:r>
            <a:endParaRPr sz="2000" dirty="0">
              <a:latin typeface="Martian Mono" panose="020B0009020000000004" pitchFamily="49" charset="0"/>
              <a:ea typeface="Arial"/>
              <a:cs typeface="Arial"/>
              <a:sym typeface="Arial"/>
            </a:endParaRPr>
          </a:p>
          <a:p>
            <a:pPr marL="512445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Martian Mono" panose="020B0009020000000004" pitchFamily="49" charset="0"/>
                <a:ea typeface="Arial"/>
                <a:cs typeface="Arial"/>
                <a:sym typeface="Arial"/>
              </a:rPr>
              <a:t>Natural/geological features </a:t>
            </a:r>
          </a:p>
          <a:p>
            <a:pPr marL="512445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Martian Mono" panose="020B0009020000000004" pitchFamily="49" charset="0"/>
                <a:ea typeface="Arial"/>
                <a:cs typeface="Arial"/>
                <a:sym typeface="Arial"/>
              </a:rPr>
              <a:t>Spelling/translation variations</a:t>
            </a:r>
            <a:endParaRPr sz="2000" dirty="0">
              <a:latin typeface="Martian Mono" panose="020B0009020000000004" pitchFamily="49" charset="0"/>
            </a:endParaRPr>
          </a:p>
        </p:txBody>
      </p:sp>
      <p:pic>
        <p:nvPicPr>
          <p:cNvPr id="426" name="Google Shape;42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0185" y="2058498"/>
            <a:ext cx="4595906" cy="3714698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7"/>
          <p:cNvSpPr txBox="1"/>
          <p:nvPr/>
        </p:nvSpPr>
        <p:spPr>
          <a:xfrm>
            <a:off x="7911548" y="6320656"/>
            <a:ext cx="4244543" cy="37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-US" sz="1200" dirty="0">
                <a:latin typeface="Martian Mono" panose="020B0009020000000004" pitchFamily="49" charset="0"/>
              </a:rPr>
              <a:t>Example: </a:t>
            </a:r>
            <a:r>
              <a:rPr lang="en-US" sz="1200" dirty="0">
                <a:latin typeface="Martian Mono" panose="020B0009020000000004" pitchFamily="49" charset="0"/>
                <a:hlinkClick r:id="rId6"/>
              </a:rPr>
              <a:t>Merced Falls, California </a:t>
            </a:r>
            <a:endParaRPr sz="1200" dirty="0">
              <a:latin typeface="Martian Mono" panose="020B0009020000000004" pitchFamily="49" charset="0"/>
            </a:endParaRPr>
          </a:p>
        </p:txBody>
      </p:sp>
      <p:pic>
        <p:nvPicPr>
          <p:cNvPr id="428" name="Google Shape;42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2547" y="2059937"/>
            <a:ext cx="2877638" cy="371469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7"/>
          <p:cNvSpPr txBox="1"/>
          <p:nvPr/>
        </p:nvSpPr>
        <p:spPr>
          <a:xfrm>
            <a:off x="959250" y="1219046"/>
            <a:ext cx="102735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GT Super Text" panose="00000500000000000000" pitchFamily="50" charset="0"/>
              </a:rPr>
              <a:t>Often necessary to reference gazetteers or other sources</a:t>
            </a:r>
            <a:endParaRPr sz="2400" dirty="0">
              <a:latin typeface="GT Super Text" panose="00000500000000000000" pitchFamily="50" charset="0"/>
            </a:endParaRPr>
          </a:p>
        </p:txBody>
      </p:sp>
      <p:sp>
        <p:nvSpPr>
          <p:cNvPr id="10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Digital Resources</a:t>
            </a:r>
          </a:p>
        </p:txBody>
      </p:sp>
      <p:sp>
        <p:nvSpPr>
          <p:cNvPr id="9" name="Google Shape;427;p47">
            <a:extLst>
              <a:ext uri="{FF2B5EF4-FFF2-40B4-BE49-F238E27FC236}">
                <a16:creationId xmlns:a16="http://schemas.microsoft.com/office/drawing/2014/main" id="{D927E961-DF0A-4818-814A-9C23F3F80CF6}"/>
              </a:ext>
            </a:extLst>
          </p:cNvPr>
          <p:cNvSpPr txBox="1"/>
          <p:nvPr/>
        </p:nvSpPr>
        <p:spPr>
          <a:xfrm>
            <a:off x="5975426" y="5399889"/>
            <a:ext cx="1636563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Martian Mono" panose="020B0009020000000004" pitchFamily="49" charset="0"/>
              </a:rPr>
              <a:t>present day</a:t>
            </a:r>
            <a:endParaRPr b="1" dirty="0">
              <a:solidFill>
                <a:schemeClr val="bg1"/>
              </a:solidFill>
              <a:latin typeface="Martian Mono" panose="020B0009020000000004" pitchFamily="49" charset="0"/>
            </a:endParaRPr>
          </a:p>
        </p:txBody>
      </p:sp>
      <p:sp>
        <p:nvSpPr>
          <p:cNvPr id="11" name="Google Shape;427;p47">
            <a:extLst>
              <a:ext uri="{FF2B5EF4-FFF2-40B4-BE49-F238E27FC236}">
                <a16:creationId xmlns:a16="http://schemas.microsoft.com/office/drawing/2014/main" id="{6134E57C-D2F2-4237-A550-1876F5EE70D0}"/>
              </a:ext>
            </a:extLst>
          </p:cNvPr>
          <p:cNvSpPr txBox="1"/>
          <p:nvPr/>
        </p:nvSpPr>
        <p:spPr>
          <a:xfrm>
            <a:off x="11073466" y="5399889"/>
            <a:ext cx="1082625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Martian Mono" panose="020B0009020000000004" pitchFamily="49" charset="0"/>
              </a:rPr>
              <a:t>c.1900</a:t>
            </a:r>
            <a:endParaRPr b="1" dirty="0">
              <a:solidFill>
                <a:schemeClr val="bg1"/>
              </a:solidFill>
              <a:latin typeface="Martian Mono" panose="020B0009020000000004" pitchFamily="49" charset="0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02FBE33-D4AC-4337-913C-6767E54BD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8127" r="8795" b="9241"/>
          <a:stretch/>
        </p:blipFill>
        <p:spPr bwMode="auto">
          <a:xfrm>
            <a:off x="6640819" y="2057059"/>
            <a:ext cx="2135433" cy="1570592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8E4AEE-37C1-4CBC-AF4B-01D8ABD26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1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6"/>
    </mc:Choice>
    <mc:Fallback>
      <p:transition spd="slow" advTm="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"/>
          <p:cNvSpPr txBox="1">
            <a:spLocks noGrp="1"/>
          </p:cNvSpPr>
          <p:nvPr>
            <p:ph type="body" idx="1"/>
          </p:nvPr>
        </p:nvSpPr>
        <p:spPr>
          <a:xfrm>
            <a:off x="310057" y="1142999"/>
            <a:ext cx="11338560" cy="545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 err="1">
                <a:latin typeface="GT Super Text" panose="00000500000000000000" pitchFamily="50" charset="0"/>
                <a:hlinkClick r:id="rId5"/>
              </a:rPr>
              <a:t>GeoNames</a:t>
            </a:r>
            <a:r>
              <a:rPr lang="en-US" sz="1800" u="sng" dirty="0">
                <a:latin typeface="GT Super Text" panose="00000500000000000000" pitchFamily="50" charset="0"/>
                <a:hlinkClick r:id="rId5"/>
              </a:rPr>
              <a:t>:</a:t>
            </a:r>
            <a:r>
              <a:rPr lang="en-US" sz="1800" dirty="0">
                <a:latin typeface="GT Super Text" panose="00000500000000000000" pitchFamily="50" charset="0"/>
              </a:rPr>
              <a:t> geographical database, crowdsourced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 err="1">
                <a:latin typeface="GT Super Text" panose="00000500000000000000" pitchFamily="50" charset="0"/>
                <a:hlinkClick r:id="rId6"/>
              </a:rPr>
              <a:t>Wikimapia</a:t>
            </a:r>
            <a:r>
              <a:rPr lang="en-US" sz="1800" u="sng" dirty="0">
                <a:latin typeface="GT Super Text" panose="00000500000000000000" pitchFamily="50" charset="0"/>
                <a:hlinkClick r:id="rId6"/>
              </a:rPr>
              <a:t>:</a:t>
            </a:r>
            <a:r>
              <a:rPr lang="en-US" sz="1800" dirty="0">
                <a:latin typeface="GT Super Text" panose="00000500000000000000" pitchFamily="50" charset="0"/>
              </a:rPr>
              <a:t> online editable map, crowdsourced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>
                <a:latin typeface="GT Super Text" panose="00000500000000000000" pitchFamily="50" charset="0"/>
                <a:hlinkClick r:id="rId7"/>
              </a:rPr>
              <a:t>OpenStreetMap:</a:t>
            </a:r>
            <a:r>
              <a:rPr lang="en-US" sz="1800" dirty="0">
                <a:latin typeface="GT Super Text" panose="00000500000000000000" pitchFamily="50" charset="0"/>
              </a:rPr>
              <a:t> open geographic database updated and maintained by volunteers, crowdsourced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 err="1">
                <a:latin typeface="GT Super Text" panose="00000500000000000000" pitchFamily="50" charset="0"/>
                <a:hlinkClick r:id="rId8"/>
              </a:rPr>
              <a:t>Mapcarta</a:t>
            </a:r>
            <a:r>
              <a:rPr lang="en-US" sz="1800" u="sng" dirty="0">
                <a:latin typeface="GT Super Text" panose="00000500000000000000" pitchFamily="50" charset="0"/>
                <a:hlinkClick r:id="rId8"/>
              </a:rPr>
              <a:t>:</a:t>
            </a:r>
            <a:r>
              <a:rPr lang="en-US" sz="1800" dirty="0">
                <a:latin typeface="GT Super Text" panose="00000500000000000000" pitchFamily="50" charset="0"/>
              </a:rPr>
              <a:t> an open map that uses data from OSM, Wikipedia, and other sources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 err="1">
                <a:latin typeface="GT Super Text" panose="00000500000000000000" pitchFamily="50" charset="0"/>
                <a:hlinkClick r:id="rId9"/>
              </a:rPr>
              <a:t>Statoids</a:t>
            </a:r>
            <a:r>
              <a:rPr lang="en-US" sz="1800" dirty="0">
                <a:latin typeface="GT Super Text" panose="00000500000000000000" pitchFamily="50" charset="0"/>
              </a:rPr>
              <a:t>: current/past administrative area names (generally up-to-date as of 2015)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 err="1">
                <a:latin typeface="GT Super Text" panose="00000500000000000000" pitchFamily="50" charset="0"/>
                <a:hlinkClick r:id="rId10"/>
              </a:rPr>
              <a:t>Peakery</a:t>
            </a:r>
            <a:r>
              <a:rPr lang="en-US" sz="1800" u="sng" dirty="0">
                <a:latin typeface="GT Super Text" panose="00000500000000000000" pitchFamily="50" charset="0"/>
                <a:hlinkClick r:id="rId10"/>
              </a:rPr>
              <a:t>:</a:t>
            </a:r>
            <a:r>
              <a:rPr lang="en-US" sz="1800" dirty="0">
                <a:latin typeface="GT Super Text" panose="00000500000000000000" pitchFamily="50" charset="0"/>
              </a:rPr>
              <a:t> sometimes useful for mountains, crowdsourced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>
                <a:latin typeface="GT Super Text" panose="00000500000000000000" pitchFamily="50" charset="0"/>
                <a:hlinkClick r:id="rId11"/>
              </a:rPr>
              <a:t>Traveling Luck:</a:t>
            </a:r>
            <a:r>
              <a:rPr lang="en-US" sz="1800" dirty="0">
                <a:latin typeface="GT Super Text" panose="00000500000000000000" pitchFamily="50" charset="0"/>
              </a:rPr>
              <a:t> World Index, crowdsourced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>
                <a:latin typeface="GT Super Text" panose="00000500000000000000" pitchFamily="50" charset="0"/>
                <a:hlinkClick r:id="rId12"/>
              </a:rPr>
              <a:t>Geographic Names Info. System (US data)</a:t>
            </a:r>
            <a:r>
              <a:rPr lang="en-US" sz="1800" dirty="0">
                <a:latin typeface="GT Super Text" panose="00000500000000000000" pitchFamily="50" charset="0"/>
              </a:rPr>
              <a:t>: maintains uniform geographic name usage U.S.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>
                <a:latin typeface="GT Super Text" panose="00000500000000000000" pitchFamily="50" charset="0"/>
                <a:hlinkClick r:id="rId13"/>
              </a:rPr>
              <a:t>Getty Thesaurus of Geographic Names</a:t>
            </a:r>
            <a:r>
              <a:rPr lang="en-US" sz="1800" dirty="0">
                <a:latin typeface="GT Super Text" panose="00000500000000000000" pitchFamily="50" charset="0"/>
              </a:rPr>
              <a:t>: a comprehensive vocabulary of place names  </a:t>
            </a:r>
          </a:p>
          <a:p>
            <a:pPr marL="0" indent="0" fontAlgn="base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>
                <a:latin typeface="GT Super Text" panose="00000500000000000000" pitchFamily="50" charset="0"/>
                <a:hlinkClick r:id="rId14"/>
              </a:rPr>
              <a:t>Falling Rain</a:t>
            </a:r>
            <a:r>
              <a:rPr lang="en-US" sz="1800" dirty="0">
                <a:latin typeface="GT Super Text" panose="00000500000000000000" pitchFamily="50" charset="0"/>
              </a:rPr>
              <a:t>: Global Gazetteer </a:t>
            </a:r>
            <a:endParaRPr sz="1800" i="0" u="none" strike="noStrike" cap="none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Pct val="80000"/>
              <a:buNone/>
            </a:pPr>
            <a:r>
              <a:rPr lang="en-US" sz="1800" dirty="0">
                <a:latin typeface="GT Super Text" panose="00000500000000000000" pitchFamily="50" charset="0"/>
                <a:ea typeface="Arial"/>
                <a:cs typeface="Arial"/>
                <a:sym typeface="Arial"/>
                <a:hlinkClick r:id="rId15"/>
              </a:rPr>
              <a:t>Digitized Perry-</a:t>
            </a:r>
            <a:r>
              <a:rPr lang="en-US" sz="1800" dirty="0" err="1">
                <a:latin typeface="GT Super Text" panose="00000500000000000000" pitchFamily="50" charset="0"/>
                <a:ea typeface="Arial"/>
                <a:cs typeface="Arial"/>
                <a:sym typeface="Arial"/>
                <a:hlinkClick r:id="rId15"/>
              </a:rPr>
              <a:t>Castañeda</a:t>
            </a:r>
            <a:r>
              <a:rPr lang="en-US" sz="1800" dirty="0">
                <a:latin typeface="GT Super Text" panose="00000500000000000000" pitchFamily="50" charset="0"/>
                <a:ea typeface="Arial"/>
                <a:cs typeface="Arial"/>
                <a:sym typeface="Arial"/>
                <a:hlinkClick r:id="rId15"/>
              </a:rPr>
              <a:t> Library (PCL) Map Collection </a:t>
            </a:r>
            <a:r>
              <a:rPr lang="en-US" sz="1800" dirty="0">
                <a:latin typeface="GT Super Text" panose="00000500000000000000" pitchFamily="50" charset="0"/>
                <a:ea typeface="Arial"/>
                <a:cs typeface="Arial"/>
                <a:sym typeface="Arial"/>
              </a:rPr>
              <a:t>digitized paper map collection</a:t>
            </a:r>
          </a:p>
          <a:p>
            <a:pPr marL="0" lvl="0" indent="0">
              <a:lnSpc>
                <a:spcPct val="114000"/>
              </a:lnSpc>
              <a:spcBef>
                <a:spcPts val="600"/>
              </a:spcBef>
              <a:buClrTx/>
              <a:buSzPct val="80000"/>
              <a:buNone/>
            </a:pPr>
            <a:endParaRPr lang="en-US" sz="1800" i="0" u="none" strike="noStrike" cap="none" dirty="0">
              <a:solidFill>
                <a:schemeClr val="dk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14000"/>
              </a:lnSpc>
              <a:spcBef>
                <a:spcPts val="600"/>
              </a:spcBef>
              <a:buClrTx/>
              <a:buSzPct val="80000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Also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Google Web and Image Search 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and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digitized historical maps</a:t>
            </a:r>
            <a:endParaRPr sz="1800" b="1" i="0" u="none" strike="noStrike" cap="none" dirty="0">
              <a:solidFill>
                <a:schemeClr val="dk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36434" marR="0" lvl="0" indent="0" algn="l" rtl="0">
              <a:lnSpc>
                <a:spcPct val="80000"/>
              </a:lnSpc>
              <a:spcBef>
                <a:spcPts val="135"/>
              </a:spcBef>
              <a:spcAft>
                <a:spcPts val="0"/>
              </a:spcAft>
              <a:buClr>
                <a:schemeClr val="accent1"/>
              </a:buClr>
              <a:buSzPts val="574"/>
              <a:buNone/>
            </a:pPr>
            <a:endParaRPr sz="1800" b="1" i="0" u="none" strike="noStrike" cap="none" dirty="0">
              <a:solidFill>
                <a:srgbClr val="008E40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4;p19">
            <a:extLst>
              <a:ext uri="{FF2B5EF4-FFF2-40B4-BE49-F238E27FC236}">
                <a16:creationId xmlns:a16="http://schemas.microsoft.com/office/drawing/2014/main" id="{A44AB13A-ABC9-4CC8-8594-ACEF3EA9BE20}"/>
              </a:ext>
            </a:extLst>
          </p:cNvPr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Digital Resources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DBDAFF-81E7-49C4-8799-485532981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1"/>
    </mc:Choice>
    <mc:Fallback>
      <p:transition spd="slow" advTm="2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 idx="4294967295"/>
          </p:nvPr>
        </p:nvSpPr>
        <p:spPr>
          <a:xfrm>
            <a:off x="528900" y="5599500"/>
            <a:ext cx="116631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sz="4800" b="1" i="0" u="none" strike="noStrike" cap="none" dirty="0">
                <a:solidFill>
                  <a:srgbClr val="0C0C0C"/>
                </a:solidFill>
                <a:latin typeface="NY Botanical Gothic Extrabold" pitchFamily="2" charset="0"/>
              </a:rPr>
              <a:t>PART 1:</a:t>
            </a:r>
            <a:r>
              <a:rPr lang="en-US" sz="4800" i="0" u="none" strike="noStrike" cap="none" dirty="0">
                <a:solidFill>
                  <a:srgbClr val="0C0C0C"/>
                </a:solidFill>
                <a:latin typeface="NY Botanical Gothic Extrabold" pitchFamily="2" charset="0"/>
              </a:rPr>
              <a:t> INTRODUCTION &amp; </a:t>
            </a:r>
            <a:br>
              <a:rPr lang="en-US" sz="4800" i="0" u="none" strike="noStrike" cap="none" dirty="0">
                <a:solidFill>
                  <a:srgbClr val="0C0C0C"/>
                </a:solidFill>
                <a:latin typeface="NY Botanical Gothic Extrabold" pitchFamily="2" charset="0"/>
              </a:rPr>
            </a:br>
            <a:r>
              <a:rPr lang="en-US" sz="4800" i="0" u="none" strike="noStrike" cap="none" dirty="0">
                <a:solidFill>
                  <a:srgbClr val="0C0C0C"/>
                </a:solidFill>
                <a:latin typeface="NY Botanical Gothic Extrabold" pitchFamily="2" charset="0"/>
              </a:rPr>
              <a:t>MAPPING TOOLS</a:t>
            </a:r>
            <a:endParaRPr sz="4800" i="0" u="none" strike="noStrike" cap="none" dirty="0">
              <a:solidFill>
                <a:srgbClr val="0C0C0C"/>
              </a:solidFill>
              <a:latin typeface="NY Botanical Gothic Extrabold" pitchFamily="2" charset="0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426" y="0"/>
            <a:ext cx="9266051" cy="54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Earth globe Africa and Europe">
            <a:extLst>
              <a:ext uri="{FF2B5EF4-FFF2-40B4-BE49-F238E27FC236}">
                <a16:creationId xmlns:a16="http://schemas.microsoft.com/office/drawing/2014/main" id="{CD0D28EA-D7A7-41D3-B4B3-664609686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525" y="5495706"/>
            <a:ext cx="1177637" cy="11776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CC77D1-F0CD-4847-A119-A05815A28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8"/>
    </mc:Choice>
    <mc:Fallback>
      <p:transition spd="slow" advTm="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5">
            <a:alphaModFix/>
          </a:blip>
          <a:srcRect l="19278" t="19676" r="24892" b="28346"/>
          <a:stretch/>
        </p:blipFill>
        <p:spPr>
          <a:xfrm>
            <a:off x="6040574" y="3078474"/>
            <a:ext cx="5210349" cy="3637200"/>
          </a:xfrm>
          <a:prstGeom prst="rect">
            <a:avLst/>
          </a:prstGeom>
          <a:noFill/>
          <a:ln w="9525" cap="flat" cmpd="sng">
            <a:solidFill>
              <a:srgbClr val="98483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12" name="Google Shape;112;p19" descr="Stebbins locality description"/>
          <p:cNvPicPr preferRelativeResize="0"/>
          <p:nvPr/>
        </p:nvPicPr>
        <p:blipFill rotWithShape="1">
          <a:blip r:embed="rId6">
            <a:alphaModFix/>
          </a:blip>
          <a:srcRect l="10068" t="3768" r="3574" b="77651"/>
          <a:stretch/>
        </p:blipFill>
        <p:spPr>
          <a:xfrm>
            <a:off x="6095999" y="1427491"/>
            <a:ext cx="5154925" cy="1527310"/>
          </a:xfrm>
          <a:prstGeom prst="rect">
            <a:avLst/>
          </a:prstGeom>
          <a:noFill/>
          <a:ln w="9525" cap="flat" cmpd="sng">
            <a:solidFill>
              <a:srgbClr val="984835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13" name="Google Shape;113;p19"/>
          <p:cNvSpPr txBox="1"/>
          <p:nvPr/>
        </p:nvSpPr>
        <p:spPr>
          <a:xfrm>
            <a:off x="215875" y="1427491"/>
            <a:ext cx="5593619" cy="418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0000"/>
              </a:lnSpc>
              <a:spcAft>
                <a:spcPts val="2000"/>
              </a:spcAft>
            </a:pPr>
            <a:r>
              <a:rPr lang="en-US" sz="2000" dirty="0">
                <a:latin typeface="GT Super Text" panose="00000500000000000000" pitchFamily="50" charset="0"/>
              </a:rPr>
              <a:t>Interpreting a written description of a locality into mappable coordinates and an uncertainty radius i</a:t>
            </a:r>
            <a:r>
              <a:rPr lang="en-US" sz="2000" dirty="0">
                <a:solidFill>
                  <a:schemeClr val="tx1"/>
                </a:solidFill>
                <a:latin typeface="GT Super Text" panose="00000500000000000000" pitchFamily="50" charset="0"/>
              </a:rPr>
              <a:t>n accordance with community best practices</a:t>
            </a:r>
          </a:p>
          <a:p>
            <a:pPr lvl="0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GT Super Text" panose="00000500000000000000" pitchFamily="50" charset="0"/>
              </a:rPr>
              <a:t>Goals: 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T Super Text" panose="00000500000000000000" pitchFamily="50" charset="0"/>
              </a:rPr>
              <a:t>Find coordinates as accurately as possible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T Super Text" panose="00000500000000000000" pitchFamily="50" charset="0"/>
              </a:rPr>
              <a:t>Calculate the smallest uncertainty radius that encapsulates entire area that the collection could have been within</a:t>
            </a: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GT Super Text" panose="00000500000000000000" pitchFamily="50" charset="0"/>
              </a:rPr>
              <a:t>Capture proper metadata so that georeferencing steps can be retraced and process is repeatable</a:t>
            </a:r>
            <a:endParaRPr sz="2000" i="0" u="none" strike="noStrike" cap="none" dirty="0">
              <a:solidFill>
                <a:srgbClr val="000000"/>
              </a:solidFill>
              <a:latin typeface="GT Super Text" panose="00000500000000000000" pitchFamily="50" charset="0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4294967295"/>
          </p:nvPr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What is Georeferencing?</a:t>
            </a:r>
            <a:endParaRPr sz="4000" b="1" i="0" u="none" strike="noStrike" cap="none" dirty="0">
              <a:solidFill>
                <a:schemeClr val="tx1"/>
              </a:solidFill>
              <a:latin typeface="NY Botanical Gothic Extrabold" pitchFamily="2" charset="0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365EDA-167D-495C-821F-50E8F9BA7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6"/>
    </mc:Choice>
    <mc:Fallback>
      <p:transition spd="slow" advTm="1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/>
        </p:nvSpPr>
        <p:spPr>
          <a:xfrm>
            <a:off x="485775" y="1541791"/>
            <a:ext cx="5105399" cy="458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000"/>
              </a:spcAft>
            </a:pPr>
            <a:r>
              <a:rPr lang="en-US" sz="2400" dirty="0">
                <a:latin typeface="GT Super Text" panose="00000500000000000000" pitchFamily="50" charset="0"/>
              </a:rPr>
              <a:t>We follow community agreed upon best practices for georeferencing, which include stepwise instructions based on categorization of the locality type</a:t>
            </a:r>
          </a:p>
          <a:p>
            <a:r>
              <a:rPr lang="en-US" sz="2000" b="1" dirty="0">
                <a:latin typeface="GT Super Text" panose="00000500000000000000" pitchFamily="50" charset="0"/>
                <a:hlinkClick r:id="rId5"/>
              </a:rPr>
              <a:t>Georeferencing Quick Reference Guide</a:t>
            </a:r>
            <a:r>
              <a:rPr lang="en-US" sz="2000" b="1" dirty="0">
                <a:latin typeface="GT Super Text" panose="00000500000000000000" pitchFamily="50" charset="0"/>
              </a:rPr>
              <a:t> (2020)</a:t>
            </a:r>
          </a:p>
          <a:p>
            <a:endParaRPr lang="en-US" sz="2000" b="1" dirty="0">
              <a:latin typeface="GT Super Text" panose="00000500000000000000" pitchFamily="50" charset="0"/>
            </a:endParaRPr>
          </a:p>
          <a:p>
            <a:r>
              <a:rPr lang="en-US" sz="2000" b="1" dirty="0">
                <a:latin typeface="GT Super Text" panose="00000500000000000000" pitchFamily="50" charset="0"/>
                <a:hlinkClick r:id="rId6"/>
              </a:rPr>
              <a:t>Georeferencing Quick Reference Guide </a:t>
            </a:r>
            <a:r>
              <a:rPr lang="en-US" sz="2000" b="1" dirty="0">
                <a:latin typeface="GT Super Text" panose="00000500000000000000" pitchFamily="50" charset="0"/>
              </a:rPr>
              <a:t>(2012)</a:t>
            </a:r>
          </a:p>
          <a:p>
            <a:endParaRPr lang="en-US" sz="2000" b="1" dirty="0">
              <a:latin typeface="GT Super Text" panose="00000500000000000000" pitchFamily="50" charset="0"/>
            </a:endParaRPr>
          </a:p>
          <a:p>
            <a:pPr lvl="0"/>
            <a:r>
              <a:rPr lang="en-US" sz="2000" b="1" dirty="0">
                <a:latin typeface="GT Super Text" panose="00000500000000000000" pitchFamily="50" charset="0"/>
                <a:hlinkClick r:id="rId7"/>
              </a:rPr>
              <a:t>Best Practices Guide</a:t>
            </a:r>
            <a:r>
              <a:rPr lang="en-US" sz="2000" b="1" dirty="0">
                <a:latin typeface="GT Super Text" panose="00000500000000000000" pitchFamily="50" charset="0"/>
              </a:rPr>
              <a:t> (2020)</a:t>
            </a:r>
          </a:p>
          <a:p>
            <a:pPr marL="457200" lvl="0" indent="-457200">
              <a:lnSpc>
                <a:spcPct val="11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4294967295"/>
          </p:nvPr>
        </p:nvSpPr>
        <p:spPr>
          <a:xfrm>
            <a:off x="1981200" y="407986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i="0" u="none" strike="noStrike" cap="none" dirty="0">
                <a:solidFill>
                  <a:schemeClr val="tx1"/>
                </a:solidFill>
                <a:latin typeface="NY Botanical Gothic Extrabold" pitchFamily="2" charset="0"/>
                <a:sym typeface="Arial"/>
              </a:rPr>
              <a:t>Guides</a:t>
            </a:r>
            <a:endParaRPr sz="4000" b="1" i="0" u="none" strike="noStrike" cap="none" dirty="0">
              <a:solidFill>
                <a:schemeClr val="tx1"/>
              </a:solidFill>
              <a:latin typeface="NY Botanical Gothic Extrabold" pitchFamily="2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63A49-B95F-46D6-9EDC-E7260531F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3320" y="1774698"/>
            <a:ext cx="5604920" cy="37117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32740A-4105-49C8-90C0-16A50AB19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2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96"/>
    </mc:Choice>
    <mc:Fallback>
      <p:transition spd="slow" advTm="1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402336" y="1527048"/>
            <a:ext cx="382343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To capture coordinates and uncertainty radii, we mainly use: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  <a:hlinkClick r:id="rId5"/>
              </a:rPr>
              <a:t>Google Maps</a:t>
            </a:r>
            <a:endParaRPr sz="2400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  <a:hlinkClick r:id="rId6"/>
              </a:rPr>
              <a:t>GEOLocate </a:t>
            </a:r>
            <a:endParaRPr lang="en-US" sz="2400" b="1" i="0" u="none" strike="noStrike" cap="none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endParaRPr lang="en-US" sz="2400" b="1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Also may be used: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  <a:hlinkClick r:id="rId7"/>
              </a:rPr>
              <a:t>Google Earth</a:t>
            </a:r>
            <a:endParaRPr lang="en-US" sz="2400" b="1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  <a:hlinkClick r:id="rId8"/>
              </a:rPr>
              <a:t>Bing Maps</a:t>
            </a:r>
            <a:endParaRPr lang="en-US" sz="2400" b="1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  <a:hlinkClick r:id="rId9"/>
              </a:rPr>
              <a:t>ACME Mapper</a:t>
            </a:r>
            <a:endParaRPr lang="en-US" sz="2400" b="1" dirty="0">
              <a:solidFill>
                <a:schemeClr val="tx1"/>
              </a:solidFill>
              <a:latin typeface="GT Super Text" panose="00000500000000000000" pitchFamily="50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8761D"/>
              </a:buClr>
              <a:buSzPts val="3600"/>
              <a:buNone/>
            </a:pPr>
            <a:r>
              <a:rPr lang="en-US" sz="2400" b="1" dirty="0">
                <a:solidFill>
                  <a:schemeClr val="tx1"/>
                </a:solidFill>
                <a:latin typeface="GT Super Text" panose="00000500000000000000" pitchFamily="50" charset="0"/>
                <a:ea typeface="Arial"/>
                <a:cs typeface="Arial"/>
                <a:sym typeface="Arial"/>
              </a:rPr>
              <a:t>GIS software</a:t>
            </a:r>
          </a:p>
        </p:txBody>
      </p:sp>
      <p:sp>
        <p:nvSpPr>
          <p:cNvPr id="6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Mapping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AD3E8-27CD-4A9D-91BB-C242F9499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357" y="1527048"/>
            <a:ext cx="7379539" cy="49206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5E9F77-A621-444E-BD27-73BA2773A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8"/>
    </mc:Choice>
    <mc:Fallback>
      <p:transition spd="slow" advTm="1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Google Maps: Map Layers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FAEB6-A948-480B-BF2A-E321955BB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381" y="1095022"/>
            <a:ext cx="9565798" cy="5628471"/>
          </a:xfrm>
          <a:prstGeom prst="rect">
            <a:avLst/>
          </a:prstGeom>
        </p:spPr>
      </p:pic>
      <p:sp>
        <p:nvSpPr>
          <p:cNvPr id="11" name="Google Shape;137;p21">
            <a:extLst>
              <a:ext uri="{FF2B5EF4-FFF2-40B4-BE49-F238E27FC236}">
                <a16:creationId xmlns:a16="http://schemas.microsoft.com/office/drawing/2014/main" id="{77C483BA-0294-4360-817B-0365E51F778B}"/>
              </a:ext>
            </a:extLst>
          </p:cNvPr>
          <p:cNvSpPr/>
          <p:nvPr/>
        </p:nvSpPr>
        <p:spPr>
          <a:xfrm>
            <a:off x="1478491" y="5762979"/>
            <a:ext cx="3680531" cy="881102"/>
          </a:xfrm>
          <a:prstGeom prst="rect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34;p21">
            <a:extLst>
              <a:ext uri="{FF2B5EF4-FFF2-40B4-BE49-F238E27FC236}">
                <a16:creationId xmlns:a16="http://schemas.microsoft.com/office/drawing/2014/main" id="{A779FF95-6BC8-4C7A-84FD-AC78E1887FA9}"/>
              </a:ext>
            </a:extLst>
          </p:cNvPr>
          <p:cNvSpPr/>
          <p:nvPr/>
        </p:nvSpPr>
        <p:spPr>
          <a:xfrm>
            <a:off x="9634008" y="6572325"/>
            <a:ext cx="1314854" cy="161437"/>
          </a:xfrm>
          <a:prstGeom prst="rect">
            <a:avLst/>
          </a:prstGeom>
          <a:solidFill>
            <a:srgbClr val="FF0000">
              <a:alpha val="24705"/>
            </a:srgbClr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Google Shape;135;p21">
            <a:extLst>
              <a:ext uri="{FF2B5EF4-FFF2-40B4-BE49-F238E27FC236}">
                <a16:creationId xmlns:a16="http://schemas.microsoft.com/office/drawing/2014/main" id="{9E761154-24E2-41C1-AD79-B03740626F05}"/>
              </a:ext>
            </a:extLst>
          </p:cNvPr>
          <p:cNvSpPr txBox="1"/>
          <p:nvPr/>
        </p:nvSpPr>
        <p:spPr>
          <a:xfrm>
            <a:off x="7032980" y="5776527"/>
            <a:ext cx="2961252" cy="480083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Questrial"/>
                <a:cs typeface="Questrial"/>
                <a:sym typeface="Questrial"/>
              </a:rPr>
              <a:t>selecting the scale bar toggles between units</a:t>
            </a:r>
            <a:endParaRPr sz="1300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</a:endParaRPr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7194DCC7-EECD-4BC2-AB5A-EF5268E62DFE}"/>
              </a:ext>
            </a:extLst>
          </p:cNvPr>
          <p:cNvSpPr txBox="1"/>
          <p:nvPr/>
        </p:nvSpPr>
        <p:spPr>
          <a:xfrm>
            <a:off x="11019508" y="6146558"/>
            <a:ext cx="1130063" cy="56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0" u="none" strike="noStrike" cap="none" dirty="0">
                <a:solidFill>
                  <a:schemeClr val="tx1"/>
                </a:solidFill>
                <a:latin typeface="Martian Mono" panose="020B0009020000000004" pitchFamily="49" charset="0"/>
                <a:sym typeface="Arial"/>
              </a:rPr>
              <a:t>Geo-tagged photos</a:t>
            </a:r>
            <a:endParaRPr sz="1100" dirty="0">
              <a:solidFill>
                <a:schemeClr val="tx1"/>
              </a:solidFill>
              <a:latin typeface="Martian Mono" panose="020B0009020000000004" pitchFamily="49" charset="0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957E9B-6A6A-45BF-A4B9-B3479307CFC8}"/>
              </a:ext>
            </a:extLst>
          </p:cNvPr>
          <p:cNvCxnSpPr/>
          <p:nvPr/>
        </p:nvCxnSpPr>
        <p:spPr>
          <a:xfrm flipH="1">
            <a:off x="10666059" y="6397293"/>
            <a:ext cx="2828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oogle Shape;136;p21">
            <a:extLst>
              <a:ext uri="{FF2B5EF4-FFF2-40B4-BE49-F238E27FC236}">
                <a16:creationId xmlns:a16="http://schemas.microsoft.com/office/drawing/2014/main" id="{19E917D6-909F-43EC-9EBF-09EEF4611ED7}"/>
              </a:ext>
            </a:extLst>
          </p:cNvPr>
          <p:cNvCxnSpPr/>
          <p:nvPr/>
        </p:nvCxnSpPr>
        <p:spPr>
          <a:xfrm>
            <a:off x="9276301" y="6371844"/>
            <a:ext cx="273378" cy="344301"/>
          </a:xfrm>
          <a:prstGeom prst="straightConnector1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A4ABDD-A528-4382-B184-333698A8F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4"/>
    </mc:Choice>
    <mc:Fallback>
      <p:transition spd="slow" advTm="15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4314" y="860993"/>
            <a:ext cx="10058400" cy="599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7963" t="13872" r="12520" b="14152"/>
          <a:stretch/>
        </p:blipFill>
        <p:spPr>
          <a:xfrm>
            <a:off x="6886575" y="1718797"/>
            <a:ext cx="4829175" cy="3942971"/>
          </a:xfrm>
          <a:prstGeom prst="rect">
            <a:avLst/>
          </a:prstGeo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Terrain View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7A21DE-1214-46DE-97F2-97EFD1ABA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9"/>
    </mc:Choice>
    <mc:Fallback>
      <p:transition spd="slow" advTm="1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8B985-5F13-4E8D-B5EF-D97EF2D33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175" y="1175134"/>
            <a:ext cx="9897650" cy="5670322"/>
          </a:xfrm>
          <a:prstGeom prst="rect">
            <a:avLst/>
          </a:prstGeom>
        </p:spPr>
      </p:pic>
      <p:sp>
        <p:nvSpPr>
          <p:cNvPr id="212" name="Google Shape;212;p30"/>
          <p:cNvSpPr txBox="1"/>
          <p:nvPr/>
        </p:nvSpPr>
        <p:spPr>
          <a:xfrm>
            <a:off x="3755254" y="3853739"/>
            <a:ext cx="2692823" cy="798160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Right click on a location to find coordinates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</a:endParaRPr>
          </a:p>
        </p:txBody>
      </p:sp>
      <p:sp>
        <p:nvSpPr>
          <p:cNvPr id="214" name="Google Shape;214;p30"/>
          <p:cNvSpPr/>
          <p:nvPr/>
        </p:nvSpPr>
        <p:spPr>
          <a:xfrm>
            <a:off x="6871063" y="4010295"/>
            <a:ext cx="1697552" cy="321491"/>
          </a:xfrm>
          <a:prstGeom prst="rect">
            <a:avLst/>
          </a:prstGeom>
          <a:noFill/>
          <a:ln w="63500" cap="flat" cmpd="sng">
            <a:solidFill>
              <a:srgbClr val="8CEB4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8E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Google Shape;114;p19"/>
          <p:cNvSpPr txBox="1">
            <a:spLocks/>
          </p:cNvSpPr>
          <p:nvPr/>
        </p:nvSpPr>
        <p:spPr>
          <a:xfrm>
            <a:off x="1981200" y="410275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739C9D"/>
              </a:buClr>
              <a:buSzPts val="4000"/>
              <a:buFont typeface="Questrial"/>
              <a:buNone/>
            </a:pPr>
            <a:r>
              <a:rPr lang="en-US" sz="4000" b="1" dirty="0">
                <a:solidFill>
                  <a:schemeClr val="tx1"/>
                </a:solidFill>
                <a:latin typeface="NY Botanical Gothic Extrabold" pitchFamily="2" charset="0"/>
              </a:rPr>
              <a:t>Capturing Coordinates</a:t>
            </a:r>
          </a:p>
        </p:txBody>
      </p:sp>
      <p:sp>
        <p:nvSpPr>
          <p:cNvPr id="10" name="Google Shape;212;p30">
            <a:extLst>
              <a:ext uri="{FF2B5EF4-FFF2-40B4-BE49-F238E27FC236}">
                <a16:creationId xmlns:a16="http://schemas.microsoft.com/office/drawing/2014/main" id="{5F41BCAB-785C-43C7-ABF5-C1C28F948174}"/>
              </a:ext>
            </a:extLst>
          </p:cNvPr>
          <p:cNvSpPr txBox="1"/>
          <p:nvPr/>
        </p:nvSpPr>
        <p:spPr>
          <a:xfrm>
            <a:off x="8991600" y="3149655"/>
            <a:ext cx="2964471" cy="1821839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artian Mono" panose="020B0009020000000004" pitchFamily="49" charset="0"/>
                <a:ea typeface="Georgia"/>
                <a:cs typeface="Georgia"/>
                <a:sym typeface="Georgia"/>
              </a:rPr>
              <a:t>Coordinates are provided at top of menu – select to auto-copy. Or select “What’s here?” option to capture coordinates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Martian Mono" panose="020B0009020000000004" pitchFamily="49" charset="0"/>
            </a:endParaRPr>
          </a:p>
        </p:txBody>
      </p:sp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ECD1AA11-C6E7-4AFF-A9DE-D8769F9F6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7460" y="3297479"/>
            <a:ext cx="556260" cy="5562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973BB8-5DFF-43E0-BB57-E5EFAAD1B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2"/>
    </mc:Choice>
    <mc:Fallback>
      <p:transition spd="slow" advTm="1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9FD05F96430C4AAC5604AC1426D756" ma:contentTypeVersion="16" ma:contentTypeDescription="Create a new document." ma:contentTypeScope="" ma:versionID="e41e9890ba75f518a77f5433fb6b85de">
  <xsd:schema xmlns:xsd="http://www.w3.org/2001/XMLSchema" xmlns:xs="http://www.w3.org/2001/XMLSchema" xmlns:p="http://schemas.microsoft.com/office/2006/metadata/properties" xmlns:ns2="030d18ab-9a7f-4e3c-8fc5-befdf01ceb23" xmlns:ns3="30c3fb6f-6b24-42a0-9303-4a6a53beda81" targetNamespace="http://schemas.microsoft.com/office/2006/metadata/properties" ma:root="true" ma:fieldsID="fe1f0539ae3e9ca065e3bfaa331acc4d" ns2:_="" ns3:_="">
    <xsd:import namespace="030d18ab-9a7f-4e3c-8fc5-befdf01ceb23"/>
    <xsd:import namespace="30c3fb6f-6b24-42a0-9303-4a6a53bed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d18ab-9a7f-4e3c-8fc5-befdf01ceb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921782e-0386-4f53-bb1e-fd326526d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3fb6f-6b24-42a0-9303-4a6a53beda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0d18ab-9a7f-4e3c-8fc5-befdf01ceb2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41D208-AA2A-4D5F-BECE-4A9A61383FD4}"/>
</file>

<file path=customXml/itemProps2.xml><?xml version="1.0" encoding="utf-8"?>
<ds:datastoreItem xmlns:ds="http://schemas.openxmlformats.org/officeDocument/2006/customXml" ds:itemID="{B34501F0-6B4E-4A81-A615-093A0584F3B4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02194a33-37ae-4492-a09b-bf2676aedadb"/>
    <ds:schemaRef ds:uri="http://purl.org/dc/dcmitype/"/>
    <ds:schemaRef ds:uri="1774a109-a438-41b6-8d1e-7bf77229a2b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5B195D4-ABE2-4333-B5E7-890D2263F6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8010</TotalTime>
  <Words>886</Words>
  <Application>Microsoft Office PowerPoint</Application>
  <PresentationFormat>Widescreen</PresentationFormat>
  <Paragraphs>137</Paragraphs>
  <Slides>27</Slides>
  <Notes>24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GT Super Text</vt:lpstr>
      <vt:lpstr>Arial</vt:lpstr>
      <vt:lpstr>Calibri</vt:lpstr>
      <vt:lpstr>Noto Sans Symbols</vt:lpstr>
      <vt:lpstr>Martian Mono</vt:lpstr>
      <vt:lpstr>Questrial</vt:lpstr>
      <vt:lpstr>Georgia</vt:lpstr>
      <vt:lpstr>NY Botanical Gothic Extrabold</vt:lpstr>
      <vt:lpstr>Simple Light</vt:lpstr>
      <vt:lpstr>Georeferencing Specimen Localities  </vt:lpstr>
      <vt:lpstr>TABLE OF CONTENTS  1. Introduction &amp; Mapping Tools 2. Methods &amp; Protocols 3. Step-by-step Examples</vt:lpstr>
      <vt:lpstr>PART 1: INTRODUCTION &amp;  MAPPING TOOLS</vt:lpstr>
      <vt:lpstr>What is Georeferencing?</vt:lpstr>
      <vt:lpstr>Guides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GEOREFERENCING:  TOOLS AND METHODS USED IN OBTAINING HIGH-QUALITY GEOREFERENCED DATA</dc:title>
  <dc:creator>GIS LAB Computer ID</dc:creator>
  <cp:lastModifiedBy>Elizabeth Gjieli</cp:lastModifiedBy>
  <cp:revision>221</cp:revision>
  <dcterms:modified xsi:type="dcterms:W3CDTF">2025-02-24T23:41:11Z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0x010100909FD05F96430C4AAC5604AC1426D756</vt:lpwstr>
  </property>
  <property fmtid="{D5CDD505-2E9C-101B-9397-08002B2CF9AE}" pid="3" name="MediaServiceImageTags">
    <vt:lpwstr/>
  </property>
</Properties>
</file>